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339" r:id="rId4"/>
    <p:sldId id="257" r:id="rId5"/>
    <p:sldId id="340" r:id="rId6"/>
    <p:sldId id="341" r:id="rId7"/>
    <p:sldId id="342" r:id="rId8"/>
    <p:sldId id="317" r:id="rId9"/>
    <p:sldId id="343" r:id="rId10"/>
    <p:sldId id="346" r:id="rId11"/>
    <p:sldId id="347" r:id="rId12"/>
    <p:sldId id="350" r:id="rId13"/>
    <p:sldId id="348" r:id="rId14"/>
    <p:sldId id="344" r:id="rId15"/>
    <p:sldId id="345" r:id="rId16"/>
    <p:sldId id="260" r:id="rId17"/>
    <p:sldId id="349" r:id="rId18"/>
    <p:sldId id="351" r:id="rId19"/>
    <p:sldId id="352" r:id="rId20"/>
    <p:sldId id="353" r:id="rId21"/>
    <p:sldId id="354" r:id="rId22"/>
    <p:sldId id="355" r:id="rId23"/>
    <p:sldId id="357" r:id="rId24"/>
    <p:sldId id="356" r:id="rId25"/>
    <p:sldId id="358" r:id="rId26"/>
    <p:sldId id="359" r:id="rId27"/>
    <p:sldId id="360" r:id="rId28"/>
    <p:sldId id="361" r:id="rId2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DC6D"/>
    <a:srgbClr val="F7C09B"/>
    <a:srgbClr val="F5B487"/>
    <a:srgbClr val="F2A068"/>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6" autoAdjust="0"/>
    <p:restoredTop sz="80550" autoAdjust="0"/>
  </p:normalViewPr>
  <p:slideViewPr>
    <p:cSldViewPr snapToGrid="0">
      <p:cViewPr>
        <p:scale>
          <a:sx n="44" d="100"/>
          <a:sy n="44" d="100"/>
        </p:scale>
        <p:origin x="30" y="324"/>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2019/10/20</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2019/10/20</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餐館菜單上的眼球運動：對注視行為和消費者掃描路徑的重新審視</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首先，探討之前學術上應用在餐廳菜單的眼睛注視行為模式</a:t>
            </a:r>
            <a:r>
              <a:rPr lang="zh-TW" altLang="en-US" sz="1200" kern="1200" dirty="0" smtClean="0">
                <a:solidFill>
                  <a:schemeClr val="tx1"/>
                </a:solidFill>
                <a:effectLst/>
                <a:latin typeface="+mn-lt"/>
                <a:ea typeface="+mn-ea"/>
                <a:cs typeface="+mn-cs"/>
              </a:rPr>
              <a:t>，再利用眼動儀做一個實際的分析，與先前的研究做一些比較</a:t>
            </a:r>
            <a:endParaRPr lang="en-US" altLang="zh-TW" sz="120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r>
              <a:rPr lang="zh-TW" altLang="en-US" sz="1200" b="1" dirty="0" smtClean="0">
                <a:solidFill>
                  <a:prstClr val="black"/>
                </a:solidFill>
                <a:latin typeface="微軟正黑體" panose="020B0604030504040204" pitchFamily="34" charset="-120"/>
                <a:ea typeface="微軟正黑體" panose="020B0604030504040204" pitchFamily="34" charset="-120"/>
              </a:rPr>
              <a:t>那這個位置就是掃描順序的路徑</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4259045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公式</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使用菜單上類別字數的讀取，來評估菜單類別的</a:t>
            </a:r>
            <a:r>
              <a:rPr lang="zh-TW" altLang="en-US" sz="1200" kern="1200" dirty="0" smtClean="0">
                <a:solidFill>
                  <a:schemeClr val="tx1"/>
                </a:solidFill>
                <a:effectLst/>
                <a:latin typeface="+mn-lt"/>
                <a:ea typeface="+mn-ea"/>
                <a:cs typeface="+mn-cs"/>
              </a:rPr>
              <a:t>閱讀</a:t>
            </a:r>
            <a:r>
              <a:rPr lang="zh-TW" altLang="zh-TW" sz="1200" kern="1200" dirty="0" smtClean="0">
                <a:solidFill>
                  <a:schemeClr val="tx1"/>
                </a:solidFill>
                <a:effectLst/>
                <a:latin typeface="+mn-lt"/>
                <a:ea typeface="+mn-ea"/>
                <a:cs typeface="+mn-cs"/>
              </a:rPr>
              <a:t>率</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4250804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公式</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使用菜單上類別字數的讀取，來評估菜單類別的</a:t>
            </a:r>
            <a:r>
              <a:rPr lang="zh-TW" altLang="en-US" sz="1200" kern="1200" dirty="0" smtClean="0">
                <a:solidFill>
                  <a:schemeClr val="tx1"/>
                </a:solidFill>
                <a:effectLst/>
                <a:latin typeface="+mn-lt"/>
                <a:ea typeface="+mn-ea"/>
                <a:cs typeface="+mn-cs"/>
              </a:rPr>
              <a:t>閱讀</a:t>
            </a:r>
            <a:r>
              <a:rPr lang="zh-TW" altLang="zh-TW" sz="1200" kern="1200" dirty="0" smtClean="0">
                <a:solidFill>
                  <a:schemeClr val="tx1"/>
                </a:solidFill>
                <a:effectLst/>
                <a:latin typeface="+mn-lt"/>
                <a:ea typeface="+mn-ea"/>
                <a:cs typeface="+mn-cs"/>
              </a:rPr>
              <a:t>率</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2055973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本研究使用</a:t>
            </a:r>
            <a:r>
              <a:rPr lang="zh-TW" altLang="en-US" sz="1200" b="1" dirty="0" smtClean="0">
                <a:solidFill>
                  <a:prstClr val="black"/>
                </a:solidFill>
                <a:latin typeface="微軟正黑體" panose="020B0604030504040204" pitchFamily="34" charset="-120"/>
                <a:ea typeface="微軟正黑體" panose="020B0604030504040204" pitchFamily="34" charset="-120"/>
              </a:rPr>
              <a:t>最佳匹配分析來將</a:t>
            </a:r>
            <a:r>
              <a:rPr lang="zh-TW" altLang="zh-TW" sz="1200" kern="1200" dirty="0" smtClean="0">
                <a:solidFill>
                  <a:schemeClr val="tx1"/>
                </a:solidFill>
                <a:effectLst/>
                <a:latin typeface="+mn-lt"/>
                <a:ea typeface="+mn-ea"/>
                <a:cs typeface="+mn-cs"/>
              </a:rPr>
              <a:t>觀察到的順序與蓋洛普所觀察到的順序和業者常用的順序，計算之間的</a:t>
            </a:r>
            <a:r>
              <a:rPr lang="en-US" altLang="zh-TW" sz="1200" kern="1200" dirty="0" err="1" smtClean="0">
                <a:solidFill>
                  <a:schemeClr val="tx1"/>
                </a:solidFill>
                <a:effectLst/>
                <a:latin typeface="+mn-lt"/>
                <a:ea typeface="+mn-ea"/>
                <a:cs typeface="+mn-cs"/>
              </a:rPr>
              <a:t>Levenshtein</a:t>
            </a:r>
            <a:r>
              <a:rPr lang="zh-TW" altLang="zh-TW" sz="1200" kern="1200" dirty="0" smtClean="0">
                <a:solidFill>
                  <a:schemeClr val="tx1"/>
                </a:solidFill>
                <a:effectLst/>
                <a:latin typeface="+mn-lt"/>
                <a:ea typeface="+mn-ea"/>
                <a:cs typeface="+mn-cs"/>
              </a:rPr>
              <a:t>距離</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Levenshtein</a:t>
            </a:r>
            <a:r>
              <a:rPr lang="zh-TW" altLang="en-US" sz="1200" kern="1200" dirty="0" smtClean="0">
                <a:solidFill>
                  <a:schemeClr val="tx1"/>
                </a:solidFill>
                <a:effectLst/>
                <a:latin typeface="+mn-lt"/>
                <a:ea typeface="+mn-ea"/>
                <a:cs typeface="+mn-cs"/>
              </a:rPr>
              <a:t>距離是計算一個順序轉變到下個順序中，有多少加入物和刪除物，通常用於拼寫檢查，</a:t>
            </a:r>
            <a:r>
              <a:rPr lang="en-US" altLang="zh-TW" sz="1200" kern="1200" dirty="0" smtClean="0">
                <a:solidFill>
                  <a:schemeClr val="tx1"/>
                </a:solidFill>
                <a:effectLst/>
                <a:latin typeface="+mn-lt"/>
                <a:ea typeface="+mn-ea"/>
                <a:cs typeface="+mn-cs"/>
              </a:rPr>
              <a:t>DNA</a:t>
            </a:r>
            <a:r>
              <a:rPr lang="zh-TW" altLang="en-US" sz="1200" kern="1200" dirty="0" smtClean="0">
                <a:solidFill>
                  <a:schemeClr val="tx1"/>
                </a:solidFill>
                <a:effectLst/>
                <a:latin typeface="+mn-lt"/>
                <a:ea typeface="+mn-ea"/>
                <a:cs typeface="+mn-cs"/>
              </a:rPr>
              <a:t>和基因順序以及語音模式識別任務中</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Levenshtein</a:t>
            </a:r>
            <a:r>
              <a:rPr lang="en-US" altLang="zh-TW" sz="1200" kern="1200" dirty="0" smtClean="0">
                <a:solidFill>
                  <a:schemeClr val="tx1"/>
                </a:solidFill>
                <a:effectLst/>
                <a:latin typeface="+mn-lt"/>
                <a:ea typeface="+mn-ea"/>
                <a:cs typeface="+mn-cs"/>
              </a:rPr>
              <a:t>, 1966)</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599289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1849893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975863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dirty="0" smtClean="0">
                <a:solidFill>
                  <a:schemeClr val="tx1"/>
                </a:solidFill>
                <a:latin typeface="微軟正黑體" panose="020B0604030504040204" pitchFamily="34" charset="-120"/>
                <a:ea typeface="微軟正黑體" panose="020B0604030504040204" pitchFamily="34" charset="-120"/>
              </a:rPr>
              <a:t>Step</a:t>
            </a:r>
            <a:r>
              <a:rPr lang="zh-TW" altLang="en-US" sz="1200" b="1" dirty="0" smtClean="0">
                <a:solidFill>
                  <a:schemeClr val="tx1"/>
                </a:solidFill>
                <a:latin typeface="微軟正黑體" panose="020B0604030504040204" pitchFamily="34" charset="-120"/>
                <a:ea typeface="微軟正黑體" panose="020B0604030504040204" pitchFamily="34" charset="-120"/>
              </a:rPr>
              <a:t> </a:t>
            </a:r>
            <a:r>
              <a:rPr lang="en-US" altLang="zh-TW" sz="1200" b="1" dirty="0" smtClean="0">
                <a:solidFill>
                  <a:schemeClr val="tx1"/>
                </a:solidFill>
                <a:latin typeface="微軟正黑體" panose="020B0604030504040204" pitchFamily="34" charset="-120"/>
                <a:ea typeface="微軟正黑體" panose="020B0604030504040204" pitchFamily="34" charset="-120"/>
              </a:rPr>
              <a:t>3</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b="1" dirty="0" smtClean="0">
              <a:solidFill>
                <a:schemeClr val="tx1"/>
              </a:solidFill>
              <a:latin typeface="微軟正黑體" panose="020B0604030504040204" pitchFamily="34" charset="-120"/>
              <a:ea typeface="微軟正黑體" panose="020B0604030504040204" pitchFamily="34" charset="-120"/>
            </a:endParaRPr>
          </a:p>
          <a:p>
            <a:r>
              <a:rPr lang="zh-TW" altLang="zh-TW" sz="1200" kern="1200" dirty="0" smtClean="0">
                <a:solidFill>
                  <a:schemeClr val="tx1"/>
                </a:solidFill>
                <a:effectLst/>
                <a:latin typeface="+mn-lt"/>
                <a:ea typeface="+mn-ea"/>
                <a:cs typeface="+mn-cs"/>
              </a:rPr>
              <a:t>指示受試者查看菜單，並從菜單上點餐，就好像他們在普通餐廳一樣。</a:t>
            </a:r>
          </a:p>
          <a:p>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如果他們對菜單或所列的任何項目有任何疑問，他們把</a:t>
            </a:r>
            <a:r>
              <a:rPr lang="zh-TW" altLang="en-US" sz="1200" b="1" dirty="0" smtClean="0">
                <a:latin typeface="微軟正黑體" panose="020B0604030504040204" pitchFamily="34" charset="-120"/>
                <a:ea typeface="微軟正黑體" panose="020B0604030504040204" pitchFamily="34" charset="-120"/>
              </a:rPr>
              <a:t>研究人員</a:t>
            </a:r>
            <a:r>
              <a:rPr lang="zh-TW" altLang="zh-TW" sz="1200" kern="1200" dirty="0" smtClean="0">
                <a:solidFill>
                  <a:schemeClr val="tx1"/>
                </a:solidFill>
                <a:effectLst/>
                <a:latin typeface="+mn-lt"/>
                <a:ea typeface="+mn-ea"/>
                <a:cs typeface="+mn-cs"/>
              </a:rPr>
              <a:t>視為他們的服務員</a:t>
            </a:r>
            <a:r>
              <a:rPr lang="en-US" altLang="zh-TW" sz="1200" kern="1200" dirty="0" smtClean="0">
                <a:solidFill>
                  <a:schemeClr val="tx1"/>
                </a:solidFill>
                <a:effectLst/>
                <a:latin typeface="+mn-lt"/>
                <a:ea typeface="+mn-ea"/>
                <a:cs typeface="+mn-cs"/>
              </a:rPr>
              <a:t>)</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1857757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菜單上類別的平均注視持續時間為</a:t>
            </a:r>
            <a:r>
              <a:rPr lang="en-US" altLang="zh-TW" sz="1200" kern="1200" dirty="0" smtClean="0">
                <a:solidFill>
                  <a:schemeClr val="tx1"/>
                </a:solidFill>
                <a:effectLst/>
                <a:latin typeface="+mn-lt"/>
                <a:ea typeface="+mn-ea"/>
                <a:cs typeface="+mn-cs"/>
              </a:rPr>
              <a:t>386 </a:t>
            </a:r>
            <a:r>
              <a:rPr lang="zh-TW" altLang="zh-TW" sz="1200" kern="1200" dirty="0" smtClean="0">
                <a:solidFill>
                  <a:schemeClr val="tx1"/>
                </a:solidFill>
                <a:effectLst/>
                <a:latin typeface="+mn-lt"/>
                <a:ea typeface="+mn-ea"/>
                <a:cs typeface="+mn-cs"/>
              </a:rPr>
              <a:t>毫秒</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字</a:t>
            </a:r>
          </a:p>
          <a:p>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這個速度表示受測者須花時間來閱讀此菜單</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平均每個受測者在點餐前，總共在菜單類別上注視</a:t>
            </a:r>
            <a:r>
              <a:rPr lang="en-US" altLang="zh-TW" sz="1200" kern="1200" dirty="0" smtClean="0">
                <a:solidFill>
                  <a:schemeClr val="tx1"/>
                </a:solidFill>
                <a:effectLst/>
                <a:latin typeface="+mn-lt"/>
                <a:ea typeface="+mn-ea"/>
                <a:cs typeface="+mn-cs"/>
              </a:rPr>
              <a:t>9.2</a:t>
            </a:r>
            <a:r>
              <a:rPr lang="zh-TW" altLang="zh-TW" sz="1200" kern="1200" dirty="0" smtClean="0">
                <a:solidFill>
                  <a:schemeClr val="tx1"/>
                </a:solidFill>
                <a:effectLst/>
                <a:latin typeface="+mn-lt"/>
                <a:ea typeface="+mn-ea"/>
                <a:cs typeface="+mn-cs"/>
              </a:rPr>
              <a:t>次</a:t>
            </a: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類別</a:t>
            </a:r>
            <a:r>
              <a:rPr lang="en-US" altLang="zh-TW" sz="1200" kern="1200" dirty="0" smtClean="0">
                <a:solidFill>
                  <a:schemeClr val="tx1"/>
                </a:solidFill>
                <a:effectLst/>
                <a:latin typeface="+mn-lt"/>
                <a:ea typeface="+mn-ea"/>
                <a:cs typeface="+mn-cs"/>
              </a:rPr>
              <a:t>6</a:t>
            </a:r>
            <a:r>
              <a:rPr lang="zh-TW" altLang="zh-TW" sz="1200" kern="1200" dirty="0" smtClean="0">
                <a:solidFill>
                  <a:schemeClr val="tx1"/>
                </a:solidFill>
                <a:effectLst/>
                <a:latin typeface="+mn-lt"/>
                <a:ea typeface="+mn-ea"/>
                <a:cs typeface="+mn-cs"/>
              </a:rPr>
              <a:t>總共只有</a:t>
            </a:r>
            <a:r>
              <a:rPr lang="en-US" altLang="zh-TW" sz="1200" kern="1200" dirty="0" smtClean="0">
                <a:solidFill>
                  <a:schemeClr val="tx1"/>
                </a:solidFill>
                <a:effectLst/>
                <a:latin typeface="+mn-lt"/>
                <a:ea typeface="+mn-ea"/>
                <a:cs typeface="+mn-cs"/>
              </a:rPr>
              <a:t>9</a:t>
            </a:r>
            <a:r>
              <a:rPr lang="zh-TW" altLang="zh-TW" sz="1200" kern="1200" dirty="0" smtClean="0">
                <a:solidFill>
                  <a:schemeClr val="tx1"/>
                </a:solidFill>
                <a:effectLst/>
                <a:latin typeface="+mn-lt"/>
                <a:ea typeface="+mn-ea"/>
                <a:cs typeface="+mn-cs"/>
              </a:rPr>
              <a:t>次被注視，因為該類別包含較少的</a:t>
            </a:r>
            <a:r>
              <a:rPr lang="zh-TW" altLang="en-US" sz="1200" kern="1200" dirty="0" smtClean="0">
                <a:solidFill>
                  <a:schemeClr val="tx1"/>
                </a:solidFill>
                <a:effectLst/>
                <a:latin typeface="+mn-lt"/>
                <a:ea typeface="+mn-ea"/>
                <a:cs typeface="+mn-cs"/>
              </a:rPr>
              <a:t>餐點</a:t>
            </a:r>
            <a:r>
              <a:rPr lang="zh-TW" altLang="zh-TW" sz="1200" kern="1200" dirty="0" smtClean="0">
                <a:solidFill>
                  <a:schemeClr val="tx1"/>
                </a:solidFill>
                <a:effectLst/>
                <a:latin typeface="+mn-lt"/>
                <a:ea typeface="+mn-ea"/>
                <a:cs typeface="+mn-cs"/>
              </a:rPr>
              <a:t>選擇資訊，所以該研究的統計分析，則專注在類別</a:t>
            </a:r>
            <a:r>
              <a:rPr lang="en-US" altLang="zh-TW" sz="1200" kern="1200" dirty="0" smtClean="0">
                <a:solidFill>
                  <a:schemeClr val="tx1"/>
                </a:solidFill>
                <a:effectLst/>
                <a:latin typeface="+mn-lt"/>
                <a:ea typeface="+mn-ea"/>
                <a:cs typeface="+mn-cs"/>
              </a:rPr>
              <a:t>1~5</a:t>
            </a:r>
            <a:endParaRPr lang="zh-TW" altLang="zh-TW" sz="1200" kern="1200" dirty="0" smtClean="0">
              <a:solidFill>
                <a:schemeClr val="tx1"/>
              </a:solidFill>
              <a:effectLst/>
              <a:latin typeface="+mn-lt"/>
              <a:ea typeface="+mn-ea"/>
              <a:cs typeface="+mn-cs"/>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499923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進一步比較區域</a:t>
            </a: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4</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5</a:t>
            </a:r>
            <a:r>
              <a:rPr lang="zh-TW" altLang="zh-TW" sz="1200" kern="1200" dirty="0" smtClean="0">
                <a:solidFill>
                  <a:schemeClr val="tx1"/>
                </a:solidFill>
                <a:effectLst/>
                <a:latin typeface="+mn-lt"/>
                <a:ea typeface="+mn-ea"/>
                <a:cs typeface="+mn-cs"/>
              </a:rPr>
              <a:t>之間是否存在顯著差異（</a:t>
            </a:r>
            <a:r>
              <a:rPr lang="en-US" altLang="zh-TW" sz="1200" kern="1200" dirty="0" smtClean="0">
                <a:solidFill>
                  <a:schemeClr val="tx1"/>
                </a:solidFill>
                <a:effectLst/>
                <a:latin typeface="+mn-lt"/>
                <a:ea typeface="+mn-ea"/>
                <a:cs typeface="+mn-cs"/>
              </a:rPr>
              <a:t>F 3,96  =  0.97</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p  =  0.413</a:t>
            </a:r>
            <a:r>
              <a:rPr lang="zh-TW" altLang="zh-TW" sz="1200" kern="1200" dirty="0" smtClean="0">
                <a:solidFill>
                  <a:schemeClr val="tx1"/>
                </a:solidFill>
                <a:effectLst/>
                <a:latin typeface="+mn-lt"/>
                <a:ea typeface="+mn-ea"/>
                <a:cs typeface="+mn-cs"/>
              </a:rPr>
              <a:t>），結果顯示</a:t>
            </a:r>
            <a:r>
              <a:rPr lang="zh-TW" altLang="en-US" sz="1200" kern="1200" dirty="0" smtClean="0">
                <a:solidFill>
                  <a:schemeClr val="tx1"/>
                </a:solidFill>
                <a:effectLst/>
                <a:latin typeface="+mn-lt"/>
                <a:ea typeface="+mn-ea"/>
                <a:cs typeface="+mn-cs"/>
              </a:rPr>
              <a:t>沒有顯著差異</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375818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a</a:t>
            </a:r>
            <a:r>
              <a:rPr lang="zh-TW" altLang="zh-TW" sz="1200" kern="1200" dirty="0" smtClean="0">
                <a:solidFill>
                  <a:schemeClr val="tx1"/>
                </a:solidFill>
                <a:effectLst/>
                <a:latin typeface="+mn-lt"/>
                <a:ea typeface="+mn-ea"/>
                <a:cs typeface="+mn-cs"/>
              </a:rPr>
              <a:t>圖顯示了整個過程，受測者注視的順序</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b</a:t>
            </a:r>
            <a:r>
              <a:rPr lang="zh-TW" altLang="zh-TW" sz="1200" kern="1200" dirty="0" smtClean="0">
                <a:solidFill>
                  <a:schemeClr val="tx1"/>
                </a:solidFill>
                <a:effectLst/>
                <a:latin typeface="+mn-lt"/>
                <a:ea typeface="+mn-ea"/>
                <a:cs typeface="+mn-cs"/>
              </a:rPr>
              <a:t>圖顯示前</a:t>
            </a:r>
            <a:r>
              <a:rPr lang="en-US" altLang="zh-TW" sz="1200" kern="1200" dirty="0" smtClean="0">
                <a:solidFill>
                  <a:schemeClr val="tx1"/>
                </a:solidFill>
                <a:effectLst/>
                <a:latin typeface="+mn-lt"/>
                <a:ea typeface="+mn-ea"/>
                <a:cs typeface="+mn-cs"/>
              </a:rPr>
              <a:t>6</a:t>
            </a:r>
            <a:r>
              <a:rPr lang="zh-TW" altLang="zh-TW" sz="1200" kern="1200" dirty="0" smtClean="0">
                <a:solidFill>
                  <a:schemeClr val="tx1"/>
                </a:solidFill>
                <a:effectLst/>
                <a:latin typeface="+mn-lt"/>
                <a:ea typeface="+mn-ea"/>
                <a:cs typeface="+mn-cs"/>
              </a:rPr>
              <a:t>次的注視順序</a:t>
            </a: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675473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會選擇第</a:t>
            </a:r>
            <a:r>
              <a:rPr lang="en-US" altLang="zh-TW" sz="1200" kern="1200" dirty="0" smtClean="0">
                <a:solidFill>
                  <a:schemeClr val="tx1"/>
                </a:solidFill>
                <a:effectLst/>
                <a:latin typeface="+mn-lt"/>
                <a:ea typeface="+mn-ea"/>
                <a:cs typeface="+mn-cs"/>
              </a:rPr>
              <a:t>5</a:t>
            </a:r>
            <a:r>
              <a:rPr lang="zh-TW" altLang="en-US" sz="1200" kern="1200" dirty="0" smtClean="0">
                <a:solidFill>
                  <a:schemeClr val="tx1"/>
                </a:solidFill>
                <a:effectLst/>
                <a:latin typeface="+mn-lt"/>
                <a:ea typeface="+mn-ea"/>
                <a:cs typeface="+mn-cs"/>
              </a:rPr>
              <a:t>個注視點，是因為將完整的時間順序與兩個比較的基準順序</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行業常用和蓋洛普</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進行比較時，順序上所交會的點並不顯著</a:t>
            </a:r>
            <a:endParaRPr lang="en-US" altLang="zh-TW" sz="1200" kern="1200" dirty="0" smtClean="0">
              <a:solidFill>
                <a:schemeClr val="tx1"/>
              </a:solidFill>
              <a:effectLst/>
              <a:latin typeface="+mn-lt"/>
              <a:ea typeface="+mn-ea"/>
              <a:cs typeface="+mn-cs"/>
            </a:endParaRPr>
          </a:p>
          <a:p>
            <a:endParaRPr lang="zh-TW" altLang="en-US" sz="1200" kern="1200" dirty="0" smtClean="0">
              <a:solidFill>
                <a:schemeClr val="tx1"/>
              </a:solidFill>
              <a:effectLst/>
              <a:latin typeface="+mn-lt"/>
              <a:ea typeface="+mn-ea"/>
              <a:cs typeface="+mn-cs"/>
            </a:endParaRPr>
          </a:p>
          <a:p>
            <a:r>
              <a:rPr lang="zh-TW" altLang="en-US" sz="1200" kern="1200" dirty="0" smtClean="0">
                <a:solidFill>
                  <a:schemeClr val="tx1"/>
                </a:solidFill>
                <a:effectLst/>
                <a:latin typeface="+mn-lt"/>
                <a:ea typeface="+mn-ea"/>
                <a:cs typeface="+mn-cs"/>
              </a:rPr>
              <a:t>但當注視移動的順序縮短到第</a:t>
            </a:r>
            <a:r>
              <a:rPr lang="en-US" altLang="zh-TW" sz="1200" kern="1200" dirty="0" smtClean="0">
                <a:solidFill>
                  <a:schemeClr val="tx1"/>
                </a:solidFill>
                <a:effectLst/>
                <a:latin typeface="+mn-lt"/>
                <a:ea typeface="+mn-ea"/>
                <a:cs typeface="+mn-cs"/>
              </a:rPr>
              <a:t>6</a:t>
            </a:r>
            <a:r>
              <a:rPr lang="zh-TW" altLang="en-US" sz="1200" kern="1200" dirty="0" smtClean="0">
                <a:solidFill>
                  <a:schemeClr val="tx1"/>
                </a:solidFill>
                <a:effectLst/>
                <a:latin typeface="+mn-lt"/>
                <a:ea typeface="+mn-ea"/>
                <a:cs typeface="+mn-cs"/>
              </a:rPr>
              <a:t>個注視點時，觀察到的結果更容易找到交會的點</a:t>
            </a: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因此，將視覺掃描的路徑限制在第</a:t>
            </a:r>
            <a:r>
              <a:rPr lang="en-US" altLang="zh-TW" sz="1200" kern="1200" dirty="0" smtClean="0">
                <a:solidFill>
                  <a:schemeClr val="tx1"/>
                </a:solidFill>
                <a:effectLst/>
                <a:latin typeface="+mn-lt"/>
                <a:ea typeface="+mn-ea"/>
                <a:cs typeface="+mn-cs"/>
              </a:rPr>
              <a:t>5</a:t>
            </a:r>
            <a:r>
              <a:rPr lang="zh-TW" altLang="zh-TW" sz="1200" kern="1200" dirty="0" smtClean="0">
                <a:solidFill>
                  <a:schemeClr val="tx1"/>
                </a:solidFill>
                <a:effectLst/>
                <a:latin typeface="+mn-lt"/>
                <a:ea typeface="+mn-ea"/>
                <a:cs typeface="+mn-cs"/>
              </a:rPr>
              <a:t>或第</a:t>
            </a:r>
            <a:r>
              <a:rPr lang="en-US" altLang="zh-TW" sz="1200" kern="1200" dirty="0" smtClean="0">
                <a:solidFill>
                  <a:schemeClr val="tx1"/>
                </a:solidFill>
                <a:effectLst/>
                <a:latin typeface="+mn-lt"/>
                <a:ea typeface="+mn-ea"/>
                <a:cs typeface="+mn-cs"/>
              </a:rPr>
              <a:t>6</a:t>
            </a:r>
            <a:r>
              <a:rPr lang="zh-TW" altLang="zh-TW" sz="1200" kern="1200" dirty="0" smtClean="0">
                <a:solidFill>
                  <a:schemeClr val="tx1"/>
                </a:solidFill>
                <a:effectLst/>
                <a:latin typeface="+mn-lt"/>
                <a:ea typeface="+mn-ea"/>
                <a:cs typeface="+mn-cs"/>
              </a:rPr>
              <a:t>個注視點，更好反映出受試者如何進行菜單的掃描路徑</a:t>
            </a: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此圖說明了各種順序所觀察或預期的頻率和機率</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80480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菜單上每個類別的觀看次數</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橫軸</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以及</a:t>
            </a:r>
            <a:r>
              <a:rPr lang="zh-TW" altLang="zh-TW" sz="1200" kern="1200" dirty="0" smtClean="0">
                <a:solidFill>
                  <a:schemeClr val="tx1"/>
                </a:solidFill>
                <a:effectLst/>
                <a:latin typeface="+mn-lt"/>
                <a:ea typeface="+mn-ea"/>
                <a:cs typeface="+mn-cs"/>
              </a:rPr>
              <a:t>對每個字的觀看時間</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縱軸</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實線是指在菜單的第一頁</a:t>
            </a:r>
          </a:p>
          <a:p>
            <a:r>
              <a:rPr lang="zh-TW" altLang="zh-TW" sz="1200" kern="1200" dirty="0" smtClean="0">
                <a:solidFill>
                  <a:schemeClr val="tx1"/>
                </a:solidFill>
                <a:effectLst/>
                <a:latin typeface="+mn-lt"/>
                <a:ea typeface="+mn-ea"/>
                <a:cs typeface="+mn-cs"/>
              </a:rPr>
              <a:t>虛線是指在菜單的第二頁</a:t>
            </a: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每個類別在觀看第</a:t>
            </a: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次時就結束了</a:t>
            </a: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146127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沒有包含類別</a:t>
            </a:r>
            <a:r>
              <a:rPr lang="en-US" altLang="zh-TW" sz="1200" kern="1200" dirty="0" smtClean="0">
                <a:solidFill>
                  <a:schemeClr val="tx1"/>
                </a:solidFill>
                <a:effectLst/>
                <a:latin typeface="+mn-lt"/>
                <a:ea typeface="+mn-ea"/>
                <a:cs typeface="+mn-cs"/>
              </a:rPr>
              <a:t>6</a:t>
            </a:r>
            <a:r>
              <a:rPr lang="zh-TW" altLang="zh-TW" sz="1200" kern="1200" dirty="0" smtClean="0">
                <a:solidFill>
                  <a:schemeClr val="tx1"/>
                </a:solidFill>
                <a:effectLst/>
                <a:latin typeface="+mn-lt"/>
                <a:ea typeface="+mn-ea"/>
                <a:cs typeface="+mn-cs"/>
              </a:rPr>
              <a:t>的訊息，因為他與受測者點餐的內容較無相關</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4220933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smtClean="0">
                <a:latin typeface="微軟正黑體" panose="020B0604030504040204" pitchFamily="34" charset="-120"/>
                <a:ea typeface="微軟正黑體" panose="020B0604030504040204" pitchFamily="34" charset="-120"/>
              </a:rPr>
              <a:t>（</a:t>
            </a:r>
            <a:r>
              <a:rPr lang="en-US" altLang="zh-TW" sz="1200" b="1" dirty="0" smtClean="0">
                <a:latin typeface="微軟正黑體" panose="020B0604030504040204" pitchFamily="34" charset="-120"/>
                <a:ea typeface="微軟正黑體" panose="020B0604030504040204" pitchFamily="34" charset="-120"/>
              </a:rPr>
              <a:t>t 24  =  -6.62; p  &lt; 0.0001</a:t>
            </a:r>
            <a:r>
              <a:rPr lang="zh-TW" altLang="en-US" sz="1200" b="1" dirty="0" smtClean="0">
                <a:latin typeface="微軟正黑體" panose="020B0604030504040204" pitchFamily="34" charset="-120"/>
                <a:ea typeface="微軟正黑體" panose="020B0604030504040204" pitchFamily="34" charset="-120"/>
              </a:rPr>
              <a:t>）</a:t>
            </a:r>
          </a:p>
          <a:p>
            <a:r>
              <a:rPr lang="zh-TW" altLang="en-US" sz="1200" kern="1200" dirty="0" smtClean="0">
                <a:solidFill>
                  <a:schemeClr val="tx1"/>
                </a:solidFill>
                <a:effectLst/>
                <a:latin typeface="+mn-lt"/>
                <a:ea typeface="+mn-ea"/>
                <a:cs typeface="+mn-cs"/>
              </a:rPr>
              <a:t>他們之間有顯著的差異</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063379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表示菜單上類別</a:t>
            </a: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每次的注視持續時間有顯著差異，但進一步分析後第</a:t>
            </a: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次與第</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次（</a:t>
            </a:r>
            <a:r>
              <a:rPr lang="en-US" altLang="zh-TW" sz="1200" kern="1200" dirty="0" smtClean="0">
                <a:solidFill>
                  <a:schemeClr val="tx1"/>
                </a:solidFill>
                <a:effectLst/>
                <a:latin typeface="+mn-lt"/>
                <a:ea typeface="+mn-ea"/>
                <a:cs typeface="+mn-cs"/>
              </a:rPr>
              <a:t>F 1,20  =  1.22</a:t>
            </a:r>
            <a:r>
              <a:rPr lang="zh-TW" altLang="zh-TW" sz="1200" kern="1200" dirty="0" smtClean="0">
                <a:solidFill>
                  <a:schemeClr val="tx1"/>
                </a:solidFill>
                <a:effectLst/>
                <a:latin typeface="+mn-lt"/>
                <a:ea typeface="+mn-ea"/>
                <a:cs typeface="+mn-cs"/>
              </a:rPr>
              <a:t>）和第</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次與第</a:t>
            </a: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次（</a:t>
            </a:r>
            <a:r>
              <a:rPr lang="en-US" altLang="zh-TW" sz="1200" kern="1200" dirty="0" smtClean="0">
                <a:solidFill>
                  <a:schemeClr val="tx1"/>
                </a:solidFill>
                <a:effectLst/>
                <a:latin typeface="+mn-lt"/>
                <a:ea typeface="+mn-ea"/>
                <a:cs typeface="+mn-cs"/>
              </a:rPr>
              <a:t>F 1,20  =  2.26</a:t>
            </a:r>
            <a:r>
              <a:rPr lang="zh-TW" altLang="zh-TW" sz="1200" kern="1200" dirty="0" smtClean="0">
                <a:solidFill>
                  <a:schemeClr val="tx1"/>
                </a:solidFill>
                <a:effectLst/>
                <a:latin typeface="+mn-lt"/>
                <a:ea typeface="+mn-ea"/>
                <a:cs typeface="+mn-cs"/>
              </a:rPr>
              <a:t>）之間並沒有顯著差異，原因為第</a:t>
            </a: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次注視時間較短的關係</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第一次觀看時間為</a:t>
            </a:r>
            <a:r>
              <a:rPr lang="en-US" altLang="zh-TW" sz="1200" kern="1200" dirty="0" smtClean="0">
                <a:solidFill>
                  <a:schemeClr val="tx1"/>
                </a:solidFill>
                <a:effectLst/>
                <a:latin typeface="+mn-lt"/>
                <a:ea typeface="+mn-ea"/>
                <a:cs typeface="+mn-cs"/>
              </a:rPr>
              <a:t>536ms/word</a:t>
            </a:r>
            <a:r>
              <a:rPr lang="zh-TW" altLang="zh-TW" sz="1200" kern="1200" dirty="0" smtClean="0">
                <a:solidFill>
                  <a:schemeClr val="tx1"/>
                </a:solidFill>
                <a:effectLst/>
                <a:latin typeface="+mn-lt"/>
                <a:ea typeface="+mn-ea"/>
                <a:cs typeface="+mn-cs"/>
              </a:rPr>
              <a:t>，第二次觀看時為</a:t>
            </a:r>
            <a:r>
              <a:rPr lang="en-US" altLang="zh-TW" sz="1200" kern="1200" dirty="0" smtClean="0">
                <a:solidFill>
                  <a:schemeClr val="tx1"/>
                </a:solidFill>
                <a:effectLst/>
                <a:latin typeface="+mn-lt"/>
                <a:ea typeface="+mn-ea"/>
                <a:cs typeface="+mn-cs"/>
              </a:rPr>
              <a:t>225ms/word</a:t>
            </a:r>
            <a:r>
              <a:rPr lang="zh-TW" altLang="zh-TW" sz="1200" kern="1200" dirty="0" smtClean="0">
                <a:solidFill>
                  <a:schemeClr val="tx1"/>
                </a:solidFill>
                <a:effectLst/>
                <a:latin typeface="+mn-lt"/>
                <a:ea typeface="+mn-ea"/>
                <a:cs typeface="+mn-cs"/>
              </a:rPr>
              <a:t>，表示在閱讀第一次時就已經記住裡面內容，而第二次只是略讀</a:t>
            </a:r>
          </a:p>
          <a:p>
            <a:r>
              <a:rPr lang="zh-TW" altLang="zh-TW" sz="1200" kern="1200" dirty="0" smtClean="0">
                <a:solidFill>
                  <a:schemeClr val="tx1"/>
                </a:solidFill>
                <a:effectLst/>
                <a:latin typeface="+mn-lt"/>
                <a:ea typeface="+mn-ea"/>
                <a:cs typeface="+mn-cs"/>
              </a:rPr>
              <a:t>那其他類別在第一</a:t>
            </a:r>
            <a:r>
              <a:rPr lang="zh-TW" altLang="en-US" sz="1200" kern="1200" dirty="0" smtClean="0">
                <a:solidFill>
                  <a:schemeClr val="tx1"/>
                </a:solidFill>
                <a:effectLst/>
                <a:latin typeface="+mn-lt"/>
                <a:ea typeface="+mn-ea"/>
                <a:cs typeface="+mn-cs"/>
              </a:rPr>
              <a:t>次</a:t>
            </a:r>
            <a:r>
              <a:rPr lang="zh-TW" altLang="zh-TW" sz="1200" kern="1200" dirty="0" smtClean="0">
                <a:solidFill>
                  <a:schemeClr val="tx1"/>
                </a:solidFill>
                <a:effectLst/>
                <a:latin typeface="+mn-lt"/>
                <a:ea typeface="+mn-ea"/>
                <a:cs typeface="+mn-cs"/>
              </a:rPr>
              <a:t>和第二</a:t>
            </a:r>
            <a:r>
              <a:rPr lang="zh-TW" altLang="en-US" sz="1200" kern="1200" dirty="0" smtClean="0">
                <a:solidFill>
                  <a:schemeClr val="tx1"/>
                </a:solidFill>
                <a:effectLst/>
                <a:latin typeface="+mn-lt"/>
                <a:ea typeface="+mn-ea"/>
                <a:cs typeface="+mn-cs"/>
              </a:rPr>
              <a:t>次</a:t>
            </a:r>
            <a:r>
              <a:rPr lang="zh-TW" altLang="zh-TW" sz="1200" kern="1200" dirty="0" smtClean="0">
                <a:solidFill>
                  <a:schemeClr val="tx1"/>
                </a:solidFill>
                <a:effectLst/>
                <a:latin typeface="+mn-lt"/>
                <a:ea typeface="+mn-ea"/>
                <a:cs typeface="+mn-cs"/>
              </a:rPr>
              <a:t>之間沒有什麼明顯的差異</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3811162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0281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代表在食物選擇上，消費者對主餐的第一次觀看會較仔細，花比較久的時間</a:t>
            </a: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8806364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第</a:t>
            </a:r>
            <a:r>
              <a:rPr lang="en-US" altLang="zh-TW" sz="1200" kern="1200" dirty="0" smtClean="0">
                <a:solidFill>
                  <a:schemeClr val="tx1"/>
                </a:solidFill>
                <a:effectLst/>
                <a:latin typeface="+mn-lt"/>
                <a:ea typeface="+mn-ea"/>
                <a:cs typeface="+mn-cs"/>
              </a:rPr>
              <a:t>1</a:t>
            </a:r>
            <a:r>
              <a:rPr lang="zh-TW" altLang="en-US" sz="1200" kern="1200" dirty="0" smtClean="0">
                <a:solidFill>
                  <a:schemeClr val="tx1"/>
                </a:solidFill>
                <a:effectLst/>
                <a:latin typeface="+mn-lt"/>
                <a:ea typeface="+mn-ea"/>
                <a:cs typeface="+mn-cs"/>
              </a:rPr>
              <a:t>點</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可以</a:t>
            </a:r>
            <a:r>
              <a:rPr lang="zh-TW" altLang="zh-TW" sz="1200" kern="1200" dirty="0" smtClean="0">
                <a:solidFill>
                  <a:schemeClr val="tx1"/>
                </a:solidFill>
                <a:effectLst/>
                <a:latin typeface="+mn-lt"/>
                <a:ea typeface="+mn-ea"/>
                <a:cs typeface="+mn-cs"/>
              </a:rPr>
              <a:t>進一步的研究菜單區域位置的受歡迎程度是否受菜單內容的影響</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832334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43769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這些設計建議根據心理學和認知科學的</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b="1" kern="1200" dirty="0" smtClean="0">
                <a:solidFill>
                  <a:schemeClr val="tx1"/>
                </a:solidFill>
                <a:effectLst/>
                <a:latin typeface="+mn-lt"/>
                <a:ea typeface="+mn-ea"/>
                <a:cs typeface="+mn-cs"/>
              </a:rPr>
              <a:t>序位效應（</a:t>
            </a:r>
            <a:r>
              <a:rPr lang="en-US" altLang="zh-TW" sz="1200" b="1" kern="1200" dirty="0" smtClean="0">
                <a:solidFill>
                  <a:schemeClr val="tx1"/>
                </a:solidFill>
                <a:effectLst/>
                <a:latin typeface="+mn-lt"/>
                <a:ea typeface="+mn-ea"/>
                <a:cs typeface="+mn-cs"/>
              </a:rPr>
              <a:t>serial-position effect</a:t>
            </a:r>
            <a:r>
              <a:rPr lang="zh-TW" altLang="zh-TW" sz="1200" b="1" kern="1200" dirty="0" smtClean="0">
                <a:solidFill>
                  <a:schemeClr val="tx1"/>
                </a:solidFill>
                <a:effectLst/>
                <a:latin typeface="+mn-lt"/>
                <a:ea typeface="+mn-ea"/>
                <a:cs typeface="+mn-cs"/>
              </a:rPr>
              <a:t>）和雷斯多夫效應（</a:t>
            </a:r>
            <a:r>
              <a:rPr lang="en-US" altLang="zh-TW" sz="1200" b="1" kern="1200" dirty="0" smtClean="0">
                <a:solidFill>
                  <a:schemeClr val="tx1"/>
                </a:solidFill>
                <a:effectLst/>
                <a:latin typeface="+mn-lt"/>
                <a:ea typeface="+mn-ea"/>
                <a:cs typeface="+mn-cs"/>
              </a:rPr>
              <a:t>Von </a:t>
            </a:r>
            <a:r>
              <a:rPr lang="en-US" altLang="zh-TW" sz="1200" b="1" kern="1200" dirty="0" err="1" smtClean="0">
                <a:solidFill>
                  <a:schemeClr val="tx1"/>
                </a:solidFill>
                <a:effectLst/>
                <a:latin typeface="+mn-lt"/>
                <a:ea typeface="+mn-ea"/>
                <a:cs typeface="+mn-cs"/>
              </a:rPr>
              <a:t>Restorff</a:t>
            </a:r>
            <a:r>
              <a:rPr lang="en-US" altLang="zh-TW" sz="1200" b="1" kern="1200" dirty="0" smtClean="0">
                <a:solidFill>
                  <a:schemeClr val="tx1"/>
                </a:solidFill>
                <a:effectLst/>
                <a:latin typeface="+mn-lt"/>
                <a:ea typeface="+mn-ea"/>
                <a:cs typeface="+mn-cs"/>
              </a:rPr>
              <a:t> effect</a:t>
            </a:r>
            <a:r>
              <a:rPr lang="zh-TW" altLang="zh-TW" sz="1200" b="1"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影響</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smtClean="0">
              <a:solidFill>
                <a:schemeClr val="tx1"/>
              </a:solidFill>
              <a:effectLst/>
              <a:latin typeface="+mn-lt"/>
              <a:ea typeface="+mn-ea"/>
              <a:cs typeface="+mn-cs"/>
            </a:endParaRPr>
          </a:p>
          <a:p>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雷斯多夫效應（</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Von </a:t>
            </a:r>
            <a:r>
              <a:rPr lang="en-US" altLang="zh-TW" sz="1200" b="1" kern="1200" dirty="0" err="1" smtClean="0">
                <a:solidFill>
                  <a:schemeClr val="accent2">
                    <a:lumMod val="50000"/>
                  </a:schemeClr>
                </a:solidFill>
                <a:latin typeface="微軟正黑體" panose="020B0604030504040204" pitchFamily="34" charset="-120"/>
                <a:ea typeface="微軟正黑體" panose="020B0604030504040204" pitchFamily="34" charset="-120"/>
                <a:cs typeface="+mn-cs"/>
              </a:rPr>
              <a:t>Restorff</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 effect</a:t>
            </a: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a:t>
            </a:r>
            <a:endPar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endParaRPr>
          </a:p>
          <a:p>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指人們容易記住資訊中最特殊的部分</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a:t>
            </a: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像是菜單上人們會注意到利用不同顏色標示出來的項目</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a:t>
            </a: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9929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也就是灰色地帶</a:t>
            </a:r>
            <a:endParaRPr lang="en-US"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此張圖也經常被引用</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3890933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該</a:t>
            </a:r>
            <a:r>
              <a:rPr lang="zh-TW" altLang="en-US" sz="1200" kern="1200" dirty="0" smtClean="0">
                <a:solidFill>
                  <a:schemeClr val="tx1"/>
                </a:solidFill>
                <a:effectLst/>
                <a:latin typeface="+mn-lt"/>
                <a:ea typeface="+mn-ea"/>
                <a:cs typeface="+mn-cs"/>
              </a:rPr>
              <a:t>研究包括了計算顧客看每個菜單類別的時間長短所做的統計分析和追蹤了看菜單的掃描路徑，但他</a:t>
            </a:r>
            <a:r>
              <a:rPr lang="zh-TW" altLang="zh-TW" sz="1200" kern="1200" dirty="0" smtClean="0">
                <a:solidFill>
                  <a:schemeClr val="tx1"/>
                </a:solidFill>
                <a:effectLst/>
                <a:latin typeface="+mn-lt"/>
                <a:ea typeface="+mn-ea"/>
                <a:cs typeface="+mn-cs"/>
              </a:rPr>
              <a:t>並未公開注視行為順序的方法</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1399147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例如，在</a:t>
            </a:r>
            <a:r>
              <a:rPr lang="en-US" altLang="zh-TW" sz="1200" kern="1200" dirty="0" smtClean="0">
                <a:solidFill>
                  <a:schemeClr val="tx1"/>
                </a:solidFill>
                <a:effectLst/>
                <a:latin typeface="+mn-lt"/>
                <a:ea typeface="+mn-ea"/>
                <a:cs typeface="+mn-cs"/>
              </a:rPr>
              <a:t>Y</a:t>
            </a:r>
            <a:r>
              <a:rPr lang="zh-TW" altLang="zh-TW" sz="1200" kern="1200" dirty="0" smtClean="0">
                <a:solidFill>
                  <a:schemeClr val="tx1"/>
                </a:solidFill>
                <a:effectLst/>
                <a:latin typeface="+mn-lt"/>
                <a:ea typeface="+mn-ea"/>
                <a:cs typeface="+mn-cs"/>
              </a:rPr>
              <a:t>學者的實驗中，它給受測者看一個插畫，裡面是一群坐在客聽的人，有的坐著有的站著，當要求受試者搜尋插畫中社會地位高的人時，他的搜尋路徑結果與要求受試者推測插圖中的某些人為何站立時產生的掃描路徑不同</a:t>
            </a:r>
          </a:p>
          <a:p>
            <a:r>
              <a:rPr lang="zh-TW" altLang="zh-TW" sz="1200" kern="1200" dirty="0" smtClean="0">
                <a:solidFill>
                  <a:schemeClr val="tx1"/>
                </a:solidFill>
                <a:effectLst/>
                <a:latin typeface="+mn-lt"/>
                <a:ea typeface="+mn-ea"/>
                <a:cs typeface="+mn-cs"/>
              </a:rPr>
              <a:t>當人們有不同的</a:t>
            </a:r>
            <a:r>
              <a:rPr lang="zh-TW" altLang="en-US" sz="1200" kern="1200" dirty="0" smtClean="0">
                <a:solidFill>
                  <a:schemeClr val="tx1"/>
                </a:solidFill>
                <a:effectLst/>
                <a:latin typeface="+mn-lt"/>
                <a:ea typeface="+mn-ea"/>
                <a:cs typeface="+mn-cs"/>
              </a:rPr>
              <a:t>觀看的目的</a:t>
            </a:r>
            <a:r>
              <a:rPr lang="zh-TW" altLang="zh-TW" sz="1200" kern="1200" dirty="0" smtClean="0">
                <a:solidFill>
                  <a:schemeClr val="tx1"/>
                </a:solidFill>
                <a:effectLst/>
                <a:latin typeface="+mn-lt"/>
                <a:ea typeface="+mn-ea"/>
                <a:cs typeface="+mn-cs"/>
              </a:rPr>
              <a:t>時，他們將擁有不同的掃描路徑。</a:t>
            </a:r>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2236143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932596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r>
              <a:rPr lang="en-US" altLang="zh-TW" sz="1200" b="1" dirty="0" err="1" smtClean="0">
                <a:solidFill>
                  <a:prstClr val="black"/>
                </a:solidFill>
                <a:latin typeface="微軟正黑體" panose="020B0604030504040204" pitchFamily="34" charset="-120"/>
                <a:ea typeface="微軟正黑體" panose="020B0604030504040204" pitchFamily="34" charset="-120"/>
              </a:rPr>
              <a:t>iScan</a:t>
            </a:r>
            <a:r>
              <a:rPr lang="en-US" altLang="zh-TW" sz="1200" b="1" dirty="0" smtClean="0">
                <a:solidFill>
                  <a:prstClr val="black"/>
                </a:solidFill>
                <a:latin typeface="微軟正黑體" panose="020B0604030504040204" pitchFamily="34" charset="-120"/>
                <a:ea typeface="微軟正黑體" panose="020B0604030504040204" pitchFamily="34" charset="-120"/>
              </a:rPr>
              <a:t> EC501</a:t>
            </a:r>
            <a:r>
              <a:rPr lang="zh-TW" altLang="en-US" sz="1200" b="1" dirty="0" smtClean="0">
                <a:solidFill>
                  <a:prstClr val="black"/>
                </a:solidFill>
                <a:latin typeface="微軟正黑體" panose="020B0604030504040204" pitchFamily="34" charset="-120"/>
                <a:ea typeface="微軟正黑體" panose="020B0604030504040204" pitchFamily="34" charset="-120"/>
              </a:rPr>
              <a:t>紅外線瞳孔</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角膜反射眼動追踪系統：</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lvl="0" indent="0">
              <a:buFont typeface="Arial" panose="020B0604020202020204" pitchFamily="34" charset="0"/>
              <a:buNone/>
            </a:pPr>
            <a:r>
              <a:rPr lang="zh-TW" altLang="en-US" sz="1200" b="1" dirty="0" smtClean="0">
                <a:solidFill>
                  <a:prstClr val="black"/>
                </a:solidFill>
                <a:latin typeface="微軟正黑體" panose="020B0604030504040204" pitchFamily="34" charset="-120"/>
                <a:ea typeface="微軟正黑體" panose="020B0604030504040204" pitchFamily="34" charset="-120"/>
              </a:rPr>
              <a:t>用頭戴裝置追蹤受試者的眼球移動，他是由兩個攝像鏡頭組成</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631515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2019/10/20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2019/10/20</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2600" y="2582779"/>
            <a:ext cx="12096206" cy="1636294"/>
          </a:xfrm>
        </p:spPr>
        <p:txBody>
          <a:bodyPr>
            <a:noAutofit/>
          </a:bodyPr>
          <a:lstStyle/>
          <a:p>
            <a:r>
              <a:rPr lang="en-US" altLang="zh-TW" dirty="0"/>
              <a:t>Eye movements on restaurant menus: A </a:t>
            </a:r>
            <a:r>
              <a:rPr lang="en-US" altLang="zh-TW" dirty="0" err="1"/>
              <a:t>revisitation</a:t>
            </a:r>
            <a:r>
              <a:rPr lang="en-US" altLang="zh-TW" dirty="0"/>
              <a:t> on gaze motion and consumer </a:t>
            </a:r>
            <a:r>
              <a:rPr lang="en-US" altLang="zh-TW" dirty="0" err="1"/>
              <a:t>scanpaths</a:t>
            </a:r>
            <a:endParaRPr lang="en-US" altLang="zh-TW"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Tree>
    <p:extLst>
      <p:ext uri="{BB962C8B-B14F-4D97-AF65-F5344CB8AC3E}">
        <p14:creationId xmlns:p14="http://schemas.microsoft.com/office/powerpoint/2010/main" val="258308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26916" y="1392700"/>
            <a:ext cx="10288683"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人眼的眼動有兩種類型：掃視</a:t>
            </a:r>
            <a:r>
              <a:rPr lang="en-US" altLang="zh-TW" sz="2800" b="1" dirty="0">
                <a:solidFill>
                  <a:prstClr val="black"/>
                </a:solidFill>
                <a:latin typeface="微軟正黑體" panose="020B0604030504040204" pitchFamily="34" charset="-120"/>
                <a:ea typeface="微軟正黑體" panose="020B0604030504040204" pitchFamily="34" charset="-120"/>
              </a:rPr>
              <a:t>(saccades)</a:t>
            </a:r>
            <a:r>
              <a:rPr lang="zh-TW" altLang="en-US" sz="2800" b="1" dirty="0">
                <a:solidFill>
                  <a:prstClr val="black"/>
                </a:solidFill>
                <a:latin typeface="微軟正黑體" panose="020B0604030504040204" pitchFamily="34" charset="-120"/>
                <a:ea typeface="微軟正黑體" panose="020B0604030504040204" pitchFamily="34" charset="-120"/>
              </a:rPr>
              <a:t>和注視</a:t>
            </a:r>
            <a:r>
              <a:rPr lang="en-US" altLang="zh-TW" sz="2800" b="1" dirty="0">
                <a:solidFill>
                  <a:prstClr val="black"/>
                </a:solidFill>
                <a:latin typeface="微軟正黑體" panose="020B0604030504040204" pitchFamily="34" charset="-120"/>
                <a:ea typeface="微軟正黑體" panose="020B0604030504040204" pitchFamily="34" charset="-120"/>
              </a:rPr>
              <a:t>(fixations)</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627017" y="2276775"/>
            <a:ext cx="11143338"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掃視</a:t>
            </a:r>
            <a:r>
              <a:rPr lang="en-US" altLang="zh-TW" sz="2800" b="1" dirty="0">
                <a:latin typeface="微軟正黑體" panose="020B0604030504040204" pitchFamily="34" charset="-120"/>
                <a:ea typeface="微軟正黑體" panose="020B0604030504040204" pitchFamily="34" charset="-120"/>
              </a:rPr>
              <a:t>(saccades)</a:t>
            </a:r>
            <a:r>
              <a:rPr lang="zh-TW" altLang="en-US" sz="2800" b="1" dirty="0">
                <a:latin typeface="微軟正黑體" panose="020B0604030504040204" pitchFamily="34" charset="-120"/>
                <a:ea typeface="微軟正黑體" panose="020B0604030504040204" pitchFamily="34" charset="-120"/>
              </a:rPr>
              <a:t>：是一個快且短的眼睛移動，讓視網膜內的中央窩快速集中在感興趣的範圍上</a:t>
            </a:r>
            <a:endParaRPr lang="zh-TW" altLang="zh-TW" sz="2800" b="1" dirty="0">
              <a:latin typeface="微軟正黑體" panose="020B0604030504040204" pitchFamily="34" charset="-120"/>
              <a:ea typeface="微軟正黑體" panose="020B0604030504040204" pitchFamily="34" charset="-120"/>
            </a:endParaRPr>
          </a:p>
        </p:txBody>
      </p:sp>
      <p:sp>
        <p:nvSpPr>
          <p:cNvPr id="23" name="圓角矩形 22"/>
          <p:cNvSpPr/>
          <p:nvPr/>
        </p:nvSpPr>
        <p:spPr>
          <a:xfrm>
            <a:off x="1182625" y="5337587"/>
            <a:ext cx="10032121" cy="785842"/>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本研究</a:t>
            </a:r>
            <a:r>
              <a:rPr lang="zh-TW" altLang="en-US" sz="2800" b="1" dirty="0" smtClean="0">
                <a:solidFill>
                  <a:prstClr val="black"/>
                </a:solidFill>
                <a:latin typeface="微軟正黑體" panose="020B0604030504040204" pitchFamily="34" charset="-120"/>
                <a:ea typeface="微軟正黑體" panose="020B0604030504040204" pitchFamily="34" charset="-120"/>
              </a:rPr>
              <a:t>定義的注視點，為注視持續時間為</a:t>
            </a:r>
            <a:r>
              <a:rPr lang="en-US" altLang="zh-TW" sz="2800" b="1" dirty="0" smtClean="0">
                <a:solidFill>
                  <a:prstClr val="black"/>
                </a:solidFill>
                <a:latin typeface="微軟正黑體" panose="020B0604030504040204" pitchFamily="34" charset="-120"/>
                <a:ea typeface="微軟正黑體" panose="020B0604030504040204" pitchFamily="34" charset="-120"/>
              </a:rPr>
              <a:t>275 </a:t>
            </a:r>
            <a:r>
              <a:rPr lang="zh-TW" altLang="en-US" sz="2800" b="1" dirty="0" smtClean="0">
                <a:solidFill>
                  <a:prstClr val="black"/>
                </a:solidFill>
                <a:latin typeface="微軟正黑體" panose="020B0604030504040204" pitchFamily="34" charset="-120"/>
                <a:ea typeface="微軟正黑體" panose="020B0604030504040204" pitchFamily="34" charset="-120"/>
              </a:rPr>
              <a:t>毫秒的位置</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27017" y="3591737"/>
            <a:ext cx="11412583" cy="1384995"/>
          </a:xfrm>
          <a:prstGeom prst="rect">
            <a:avLst/>
          </a:prstGeom>
        </p:spPr>
        <p:txBody>
          <a:bodyPr wrap="square">
            <a:spAutoFit/>
          </a:bodyPr>
          <a:lstStyle/>
          <a:p>
            <a:pPr marL="457200" indent="-457200">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注視</a:t>
            </a:r>
            <a:r>
              <a:rPr lang="en-US" altLang="zh-TW" sz="2800" b="1" dirty="0">
                <a:latin typeface="微軟正黑體" panose="020B0604030504040204" pitchFamily="34" charset="-120"/>
                <a:ea typeface="微軟正黑體" panose="020B0604030504040204" pitchFamily="34" charset="-120"/>
              </a:rPr>
              <a:t>(fixations)</a:t>
            </a:r>
            <a:r>
              <a:rPr lang="zh-TW" altLang="en-US" sz="2800" b="1" dirty="0">
                <a:latin typeface="微軟正黑體" panose="020B0604030504040204" pitchFamily="34" charset="-120"/>
                <a:ea typeface="微軟正黑體" panose="020B0604030504040204" pitchFamily="34" charset="-120"/>
              </a:rPr>
              <a:t>：是一個時間較長且較平穩的眼睛移動，</a:t>
            </a:r>
            <a:r>
              <a:rPr lang="zh-TW" altLang="en-US" sz="2800" b="1" dirty="0" smtClean="0">
                <a:latin typeface="微軟正黑體" panose="020B0604030504040204" pitchFamily="34" charset="-120"/>
                <a:ea typeface="微軟正黑體" panose="020B0604030504040204" pitchFamily="34" charset="-120"/>
              </a:rPr>
              <a:t>與認知理解過程</a:t>
            </a:r>
            <a:r>
              <a:rPr lang="zh-TW" altLang="en-US" sz="2800" b="1" dirty="0">
                <a:latin typeface="微軟正黑體" panose="020B0604030504040204" pitchFamily="34" charset="-120"/>
                <a:ea typeface="微軟正黑體" panose="020B0604030504040204" pitchFamily="34" charset="-120"/>
              </a:rPr>
              <a:t>有高度的相關</a:t>
            </a:r>
            <a:r>
              <a:rPr lang="en-US" altLang="zh-TW" sz="2800" b="1" dirty="0">
                <a:latin typeface="微軟正黑體" panose="020B0604030504040204" pitchFamily="34" charset="-120"/>
                <a:ea typeface="微軟正黑體" panose="020B0604030504040204" pitchFamily="34" charset="-120"/>
              </a:rPr>
              <a:t>(Rayner, 1998</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對特定區域</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latin typeface="微軟正黑體" panose="020B0604030504040204" pitchFamily="34" charset="-120"/>
                <a:ea typeface="微軟正黑體" panose="020B0604030504040204" pitchFamily="34" charset="-120"/>
              </a:rPr>
              <a:t>閱讀</a:t>
            </a:r>
            <a:r>
              <a:rPr lang="zh-TW" altLang="en-US" sz="2800" b="1" dirty="0" smtClean="0">
                <a:latin typeface="微軟正黑體" panose="020B0604030504040204" pitchFamily="34" charset="-120"/>
                <a:ea typeface="微軟正黑體" panose="020B0604030504040204" pitchFamily="34" charset="-120"/>
              </a:rPr>
              <a:t>注視時間約</a:t>
            </a:r>
            <a:r>
              <a:rPr lang="zh-TW" altLang="en-US" sz="2800" b="1" dirty="0">
                <a:latin typeface="微軟正黑體" panose="020B0604030504040204" pitchFamily="34" charset="-120"/>
                <a:ea typeface="微軟正黑體" panose="020B0604030504040204" pitchFamily="34" charset="-120"/>
              </a:rPr>
              <a:t>為</a:t>
            </a:r>
            <a:r>
              <a:rPr lang="en-US" altLang="zh-TW" sz="2800" b="1" dirty="0">
                <a:latin typeface="微軟正黑體" panose="020B0604030504040204" pitchFamily="34" charset="-120"/>
                <a:ea typeface="微軟正黑體" panose="020B0604030504040204" pitchFamily="34" charset="-120"/>
              </a:rPr>
              <a:t>275 </a:t>
            </a:r>
            <a:r>
              <a:rPr lang="zh-TW" altLang="en-US" sz="2800" b="1" dirty="0">
                <a:latin typeface="微軟正黑體" panose="020B0604030504040204" pitchFamily="34" charset="-120"/>
                <a:ea typeface="微軟正黑體" panose="020B0604030504040204" pitchFamily="34" charset="-120"/>
              </a:rPr>
              <a:t>毫秒</a:t>
            </a:r>
            <a:endParaRPr lang="zh-TW"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8197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77520" y="3392582"/>
            <a:ext cx="3125884"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注視持續</a:t>
            </a:r>
            <a:r>
              <a:rPr lang="zh-TW" altLang="en-US" sz="2800" b="1" dirty="0" smtClean="0">
                <a:solidFill>
                  <a:prstClr val="black"/>
                </a:solidFill>
                <a:latin typeface="微軟正黑體" panose="020B0604030504040204" pitchFamily="34" charset="-120"/>
                <a:ea typeface="微軟正黑體" panose="020B0604030504040204" pitchFamily="34" charset="-120"/>
              </a:rPr>
              <a:t>時間</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573364" y="4009815"/>
            <a:ext cx="11412583"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為受試者看到菜單上某一類別到視線離開此類別之間的時間</a:t>
            </a:r>
          </a:p>
        </p:txBody>
      </p:sp>
      <p:sp>
        <p:nvSpPr>
          <p:cNvPr id="8" name="矩形 7"/>
          <p:cNvSpPr/>
          <p:nvPr/>
        </p:nvSpPr>
        <p:spPr>
          <a:xfrm>
            <a:off x="573364" y="4871592"/>
            <a:ext cx="11412583"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菜單上每一類別，其注意力和理解能力的度量標準</a:t>
            </a:r>
          </a:p>
        </p:txBody>
      </p:sp>
      <p:pic>
        <p:nvPicPr>
          <p:cNvPr id="10" name="圖片 9"/>
          <p:cNvPicPr/>
          <p:nvPr/>
        </p:nvPicPr>
        <p:blipFill>
          <a:blip r:embed="rId3"/>
          <a:stretch>
            <a:fillRect/>
          </a:stretch>
        </p:blipFill>
        <p:spPr>
          <a:xfrm>
            <a:off x="277520" y="5394812"/>
            <a:ext cx="11391965" cy="1463188"/>
          </a:xfrm>
          <a:prstGeom prst="rect">
            <a:avLst/>
          </a:prstGeom>
        </p:spPr>
      </p:pic>
      <p:sp>
        <p:nvSpPr>
          <p:cNvPr id="11" name="矩形 10"/>
          <p:cNvSpPr/>
          <p:nvPr/>
        </p:nvSpPr>
        <p:spPr>
          <a:xfrm>
            <a:off x="277520" y="1486713"/>
            <a:ext cx="3125884"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注視的順序</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931816" y="2069573"/>
            <a:ext cx="10737669"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在菜單上每個注視的發生，被記錄成一連串的掃描路徑，並標示</a:t>
            </a:r>
            <a:r>
              <a:rPr lang="zh-TW" altLang="en-US" sz="2800" b="1" dirty="0" smtClean="0">
                <a:latin typeface="微軟正黑體" panose="020B0604030504040204" pitchFamily="34" charset="-120"/>
                <a:ea typeface="微軟正黑體" panose="020B0604030504040204" pitchFamily="34" charset="-120"/>
              </a:rPr>
              <a:t>為閱讀菜單</a:t>
            </a:r>
            <a:r>
              <a:rPr lang="zh-TW" altLang="en-US" sz="2800" b="1" dirty="0">
                <a:latin typeface="微軟正黑體" panose="020B0604030504040204" pitchFamily="34" charset="-120"/>
                <a:ea typeface="微軟正黑體" panose="020B0604030504040204" pitchFamily="34" charset="-120"/>
              </a:rPr>
              <a:t>的順序</a:t>
            </a:r>
          </a:p>
        </p:txBody>
      </p:sp>
    </p:spTree>
    <p:extLst>
      <p:ext uri="{BB962C8B-B14F-4D97-AF65-F5344CB8AC3E}">
        <p14:creationId xmlns:p14="http://schemas.microsoft.com/office/powerpoint/2010/main" val="1584186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pic>
        <p:nvPicPr>
          <p:cNvPr id="10" name="圖片 9"/>
          <p:cNvPicPr/>
          <p:nvPr/>
        </p:nvPicPr>
        <p:blipFill>
          <a:blip r:embed="rId3"/>
          <a:stretch>
            <a:fillRect/>
          </a:stretch>
        </p:blipFill>
        <p:spPr>
          <a:xfrm>
            <a:off x="277520" y="2009933"/>
            <a:ext cx="11391965" cy="1463188"/>
          </a:xfrm>
          <a:prstGeom prst="rect">
            <a:avLst/>
          </a:prstGeom>
        </p:spPr>
      </p:pic>
      <p:sp>
        <p:nvSpPr>
          <p:cNvPr id="12" name="矩形 11"/>
          <p:cNvSpPr/>
          <p:nvPr/>
        </p:nvSpPr>
        <p:spPr>
          <a:xfrm>
            <a:off x="277520" y="1486713"/>
            <a:ext cx="3125884"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閱讀率</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47336" y="4691767"/>
            <a:ext cx="8740207"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通常，大學生</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47336" y="3519287"/>
            <a:ext cx="11390812"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根據聽讀理論（</a:t>
            </a:r>
            <a:r>
              <a:rPr lang="en-US" altLang="zh-TW" sz="2800" b="1" dirty="0">
                <a:solidFill>
                  <a:prstClr val="black"/>
                </a:solidFill>
                <a:latin typeface="微軟正黑體" panose="020B0604030504040204" pitchFamily="34" charset="-120"/>
                <a:ea typeface="微軟正黑體" panose="020B0604030504040204" pitchFamily="34" charset="-120"/>
              </a:rPr>
              <a:t>Carver</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1992</a:t>
            </a:r>
            <a:r>
              <a:rPr lang="zh-TW" altLang="en-US" sz="2800" b="1" dirty="0">
                <a:solidFill>
                  <a:prstClr val="black"/>
                </a:solidFill>
                <a:latin typeface="微軟正黑體" panose="020B0604030504040204" pitchFamily="34" charset="-120"/>
                <a:ea typeface="微軟正黑體" panose="020B0604030504040204" pitchFamily="34" charset="-120"/>
              </a:rPr>
              <a:t>），一個人在理解時會有</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個</a:t>
            </a:r>
            <a:r>
              <a:rPr lang="zh-TW" altLang="en-US" sz="2800" b="1" dirty="0" smtClean="0">
                <a:solidFill>
                  <a:prstClr val="black"/>
                </a:solidFill>
                <a:latin typeface="微軟正黑體" panose="020B0604030504040204" pitchFamily="34" charset="-120"/>
                <a:ea typeface="微軟正黑體" panose="020B0604030504040204" pitchFamily="34" charset="-120"/>
              </a:rPr>
              <a:t>過程</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067344" y="4074838"/>
            <a:ext cx="10427970"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）記憶（</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）學習（</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）聽讀（</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）略看（</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）瀏覽</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仔細的看</a:t>
            </a:r>
            <a:r>
              <a:rPr lang="en-US" altLang="zh-TW" sz="2800" b="1" dirty="0">
                <a:solidFill>
                  <a:prstClr val="black"/>
                </a:solidFill>
                <a:latin typeface="微軟正黑體" panose="020B0604030504040204" pitchFamily="34" charset="-120"/>
                <a:ea typeface="微軟正黑體" panose="020B0604030504040204" pitchFamily="34" charset="-120"/>
              </a:rPr>
              <a:t>) </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1067344" y="5308696"/>
            <a:ext cx="6096000" cy="1384995"/>
          </a:xfrm>
          <a:prstGeom prst="rect">
            <a:avLst/>
          </a:prstGeom>
        </p:spPr>
        <p:txBody>
          <a:bodyPr>
            <a:spAutoFit/>
          </a:bodyPr>
          <a:lstStyle/>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聽讀以</a:t>
            </a:r>
            <a:r>
              <a:rPr lang="en-US" altLang="zh-TW" sz="2800" b="1" dirty="0">
                <a:solidFill>
                  <a:prstClr val="black"/>
                </a:solidFill>
                <a:latin typeface="微軟正黑體" panose="020B0604030504040204" pitchFamily="34" charset="-120"/>
                <a:ea typeface="微軟正黑體" panose="020B0604030504040204" pitchFamily="34" charset="-120"/>
              </a:rPr>
              <a:t>200  </a:t>
            </a:r>
            <a:r>
              <a:rPr lang="en-US" altLang="zh-TW" sz="2800" b="1" dirty="0" err="1">
                <a:solidFill>
                  <a:prstClr val="black"/>
                </a:solidFill>
                <a:latin typeface="微軟正黑體" panose="020B0604030504040204" pitchFamily="34" charset="-120"/>
                <a:ea typeface="微軟正黑體" panose="020B0604030504040204" pitchFamily="34" charset="-120"/>
              </a:rPr>
              <a:t>ms</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字的速度進行</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略看以</a:t>
            </a:r>
            <a:r>
              <a:rPr lang="en-US" altLang="zh-TW" sz="2800" b="1" dirty="0">
                <a:solidFill>
                  <a:prstClr val="black"/>
                </a:solidFill>
                <a:latin typeface="微軟正黑體" panose="020B0604030504040204" pitchFamily="34" charset="-120"/>
                <a:ea typeface="微軟正黑體" panose="020B0604030504040204" pitchFamily="34" charset="-120"/>
              </a:rPr>
              <a:t>133  </a:t>
            </a:r>
            <a:r>
              <a:rPr lang="en-US" altLang="zh-TW" sz="2800" b="1" dirty="0" err="1">
                <a:solidFill>
                  <a:prstClr val="black"/>
                </a:solidFill>
                <a:latin typeface="微軟正黑體" panose="020B0604030504040204" pitchFamily="34" charset="-120"/>
                <a:ea typeface="微軟正黑體" panose="020B0604030504040204" pitchFamily="34" charset="-120"/>
              </a:rPr>
              <a:t>ms</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字的速度進行</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瀏覽以</a:t>
            </a:r>
            <a:r>
              <a:rPr lang="en-US" altLang="zh-TW" sz="2800" b="1" dirty="0">
                <a:solidFill>
                  <a:prstClr val="black"/>
                </a:solidFill>
                <a:latin typeface="微軟正黑體" panose="020B0604030504040204" pitchFamily="34" charset="-120"/>
                <a:ea typeface="微軟正黑體" panose="020B0604030504040204" pitchFamily="34" charset="-120"/>
              </a:rPr>
              <a:t>100  </a:t>
            </a:r>
            <a:r>
              <a:rPr lang="en-US" altLang="zh-TW" sz="2800" b="1" dirty="0" err="1">
                <a:solidFill>
                  <a:prstClr val="black"/>
                </a:solidFill>
                <a:latin typeface="微軟正黑體" panose="020B0604030504040204" pitchFamily="34" charset="-120"/>
                <a:ea typeface="微軟正黑體" panose="020B0604030504040204" pitchFamily="34" charset="-120"/>
              </a:rPr>
              <a:t>ms</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字的速度進行</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26285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77519" y="2690209"/>
            <a:ext cx="11670904" cy="1384995"/>
          </a:xfrm>
          <a:prstGeom prst="rect">
            <a:avLst/>
          </a:prstGeom>
        </p:spPr>
        <p:txBody>
          <a:bodyPr wrap="square">
            <a:spAutoFit/>
          </a:bodyPr>
          <a:lstStyle/>
          <a:p>
            <a:pPr marL="457200" indent="-457200">
              <a:buFont typeface="Arial" panose="020B0604020202020204" pitchFamily="34" charset="0"/>
              <a:buChar char="•"/>
              <a:defRPr/>
            </a:pPr>
            <a:r>
              <a:rPr lang="en-US" altLang="zh-TW" sz="2800" b="1" dirty="0" err="1">
                <a:latin typeface="微軟正黑體" panose="020B0604030504040204" pitchFamily="34" charset="-120"/>
                <a:ea typeface="微軟正黑體" panose="020B0604030504040204" pitchFamily="34" charset="-120"/>
              </a:rPr>
              <a:t>Levenshtein</a:t>
            </a:r>
            <a:r>
              <a:rPr lang="zh-TW" altLang="zh-TW" sz="2800" b="1" dirty="0" smtClean="0">
                <a:latin typeface="微軟正黑體" panose="020B0604030504040204" pitchFamily="34" charset="-120"/>
                <a:ea typeface="微軟正黑體" panose="020B0604030504040204" pitchFamily="34" charset="-120"/>
              </a:rPr>
              <a:t>距離</a:t>
            </a:r>
            <a:r>
              <a:rPr lang="zh-TW" altLang="en-US" sz="2800" b="1" dirty="0" smtClean="0">
                <a:latin typeface="微軟正黑體" panose="020B0604030504040204" pitchFamily="34" charset="-120"/>
                <a:ea typeface="微軟正黑體" panose="020B0604030504040204" pitchFamily="34" charset="-120"/>
              </a:rPr>
              <a:t>：</a:t>
            </a:r>
            <a:r>
              <a:rPr lang="zh-TW" altLang="zh-TW" sz="2800" b="1" dirty="0">
                <a:latin typeface="微軟正黑體" panose="020B0604030504040204" pitchFamily="34" charset="-120"/>
                <a:ea typeface="微軟正黑體" panose="020B0604030504040204" pitchFamily="34" charset="-120"/>
              </a:rPr>
              <a:t>計算一個順序轉變到下個順序中，有多少加入物和刪除物</a:t>
            </a:r>
            <a:endParaRPr lang="zh-TW" altLang="en-US" sz="2800" b="1" dirty="0">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defRPr/>
            </a:pPr>
            <a:endParaRPr lang="zh-TW" altLang="zh-TW" sz="2800" b="1" dirty="0">
              <a:latin typeface="微軟正黑體" panose="020B0604030504040204" pitchFamily="34" charset="-120"/>
              <a:ea typeface="微軟正黑體" panose="020B0604030504040204" pitchFamily="34" charset="-120"/>
            </a:endParaRPr>
          </a:p>
        </p:txBody>
      </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77519" y="1486713"/>
            <a:ext cx="9911509"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最佳匹配分析</a:t>
            </a:r>
            <a:r>
              <a:rPr lang="en-US" altLang="zh-TW" sz="2800" b="1" dirty="0">
                <a:solidFill>
                  <a:prstClr val="black"/>
                </a:solidFill>
                <a:latin typeface="微軟正黑體" panose="020B0604030504040204" pitchFamily="34" charset="-120"/>
                <a:ea typeface="微軟正黑體" panose="020B0604030504040204" pitchFamily="34" charset="-120"/>
              </a:rPr>
              <a:t>(optimal matching analysis ,OMA</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739735" y="2131031"/>
            <a:ext cx="4493538"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用於確定順序之間的相似度</a:t>
            </a:r>
            <a:endParaRPr lang="zh-TW" altLang="en-US" dirty="0"/>
          </a:p>
        </p:txBody>
      </p:sp>
      <p:sp>
        <p:nvSpPr>
          <p:cNvPr id="12" name="圓角矩形 11"/>
          <p:cNvSpPr/>
          <p:nvPr/>
        </p:nvSpPr>
        <p:spPr>
          <a:xfrm>
            <a:off x="1397633" y="3774058"/>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Gallup</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pic>
        <p:nvPicPr>
          <p:cNvPr id="15" name="圖片 14"/>
          <p:cNvPicPr/>
          <p:nvPr/>
        </p:nvPicPr>
        <p:blipFill>
          <a:blip r:embed="rId3"/>
          <a:stretch>
            <a:fillRect/>
          </a:stretch>
        </p:blipFill>
        <p:spPr>
          <a:xfrm>
            <a:off x="277519" y="4427560"/>
            <a:ext cx="3810494" cy="2430440"/>
          </a:xfrm>
          <a:prstGeom prst="rect">
            <a:avLst/>
          </a:prstGeom>
        </p:spPr>
      </p:pic>
      <p:pic>
        <p:nvPicPr>
          <p:cNvPr id="16" name="圖片 15"/>
          <p:cNvPicPr>
            <a:picLocks noChangeAspect="1"/>
          </p:cNvPicPr>
          <p:nvPr/>
        </p:nvPicPr>
        <p:blipFill>
          <a:blip r:embed="rId4"/>
          <a:stretch>
            <a:fillRect/>
          </a:stretch>
        </p:blipFill>
        <p:spPr>
          <a:xfrm>
            <a:off x="7986567" y="4427560"/>
            <a:ext cx="3961856" cy="2430440"/>
          </a:xfrm>
          <a:prstGeom prst="rect">
            <a:avLst/>
          </a:prstGeom>
        </p:spPr>
      </p:pic>
      <p:sp>
        <p:nvSpPr>
          <p:cNvPr id="17" name="圓角矩形 16"/>
          <p:cNvSpPr/>
          <p:nvPr/>
        </p:nvSpPr>
        <p:spPr>
          <a:xfrm>
            <a:off x="8660146" y="3774058"/>
            <a:ext cx="2614697"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b="1" dirty="0" smtClean="0">
                <a:solidFill>
                  <a:schemeClr val="tx1"/>
                </a:solidFill>
                <a:latin typeface="微軟正黑體" panose="020B0604030504040204" pitchFamily="34" charset="-120"/>
                <a:ea typeface="微軟正黑體" panose="020B0604030504040204" pitchFamily="34" charset="-120"/>
              </a:rPr>
              <a:t>業者常用順</a:t>
            </a:r>
            <a:r>
              <a:rPr lang="zh-TW" altLang="en-US" sz="2800" b="1" dirty="0">
                <a:solidFill>
                  <a:schemeClr val="tx1"/>
                </a:solidFill>
                <a:latin typeface="微軟正黑體" panose="020B0604030504040204" pitchFamily="34" charset="-120"/>
                <a:ea typeface="微軟正黑體" panose="020B0604030504040204" pitchFamily="34" charset="-120"/>
              </a:rPr>
              <a:t>序</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56493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26917" y="1854254"/>
            <a:ext cx="6710182"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兩面摺疊的菜單</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一面</a:t>
            </a:r>
            <a:r>
              <a:rPr lang="en-US" altLang="zh-TW" sz="2800" b="1" dirty="0">
                <a:solidFill>
                  <a:prstClr val="black"/>
                </a:solidFill>
                <a:latin typeface="微軟正黑體" panose="020B0604030504040204" pitchFamily="34" charset="-120"/>
                <a:ea typeface="微軟正黑體" panose="020B0604030504040204" pitchFamily="34" charset="-120"/>
              </a:rPr>
              <a:t>8.5 × 11</a:t>
            </a:r>
            <a:r>
              <a:rPr lang="zh-TW" altLang="en-US" sz="2800" b="1" dirty="0">
                <a:solidFill>
                  <a:prstClr val="black"/>
                </a:solidFill>
                <a:latin typeface="微軟正黑體" panose="020B0604030504040204" pitchFamily="34" charset="-120"/>
                <a:ea typeface="微軟正黑體" panose="020B0604030504040204" pitchFamily="34" charset="-120"/>
              </a:rPr>
              <a:t>英寸</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678548" y="2564948"/>
            <a:ext cx="6710182" cy="523220"/>
          </a:xfrm>
          <a:prstGeom prst="rect">
            <a:avLst/>
          </a:prstGeom>
        </p:spPr>
        <p:txBody>
          <a:bodyPr wrap="square">
            <a:spAutoFit/>
          </a:bodyPr>
          <a:lstStyle/>
          <a:p>
            <a:pPr marL="457200" indent="-457200">
              <a:buFont typeface="Wingdings" panose="05000000000000000000" pitchFamily="2" charset="2"/>
              <a:buChar char="ü"/>
            </a:pPr>
            <a:r>
              <a:rPr lang="zh-TW" altLang="zh-TW" sz="2800" b="1" dirty="0">
                <a:latin typeface="微軟正黑體" panose="020B0604030504040204" pitchFamily="34" charset="-120"/>
                <a:ea typeface="微軟正黑體" panose="020B0604030504040204" pitchFamily="34" charset="-120"/>
              </a:rPr>
              <a:t>乳白色的卡片紙</a:t>
            </a:r>
          </a:p>
        </p:txBody>
      </p:sp>
      <p:sp>
        <p:nvSpPr>
          <p:cNvPr id="18" name="矩形 17"/>
          <p:cNvSpPr/>
          <p:nvPr/>
        </p:nvSpPr>
        <p:spPr>
          <a:xfrm>
            <a:off x="226917" y="3375455"/>
            <a:ext cx="6710182"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菜單項</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12</a:t>
            </a:r>
            <a:r>
              <a:rPr lang="zh-TW" altLang="en-US" sz="2800" b="1" dirty="0">
                <a:solidFill>
                  <a:prstClr val="black"/>
                </a:solidFill>
                <a:latin typeface="微軟正黑體" panose="020B0604030504040204" pitchFamily="34" charset="-120"/>
                <a:ea typeface="微軟正黑體" panose="020B0604030504040204" pitchFamily="34" charset="-120"/>
              </a:rPr>
              <a:t>點</a:t>
            </a:r>
            <a:r>
              <a:rPr lang="en-US" altLang="zh-TW" sz="2800" b="1" dirty="0">
                <a:solidFill>
                  <a:prstClr val="black"/>
                </a:solidFill>
                <a:latin typeface="微軟正黑體" panose="020B0604030504040204" pitchFamily="34" charset="-120"/>
                <a:ea typeface="微軟正黑體" panose="020B0604030504040204" pitchFamily="34" charset="-120"/>
              </a:rPr>
              <a:t>san-serif</a:t>
            </a:r>
            <a:r>
              <a:rPr lang="zh-TW" altLang="en-US" sz="2800" b="1" dirty="0">
                <a:solidFill>
                  <a:prstClr val="black"/>
                </a:solidFill>
                <a:latin typeface="微軟正黑體" panose="020B0604030504040204" pitchFamily="34" charset="-120"/>
                <a:ea typeface="微軟正黑體" panose="020B0604030504040204" pitchFamily="34" charset="-120"/>
              </a:rPr>
              <a:t>字體的</a:t>
            </a:r>
            <a:r>
              <a:rPr lang="zh-TW" altLang="en-US" sz="2800" b="1" dirty="0" smtClean="0">
                <a:solidFill>
                  <a:prstClr val="black"/>
                </a:solidFill>
                <a:latin typeface="微軟正黑體" panose="020B0604030504040204" pitchFamily="34" charset="-120"/>
                <a:ea typeface="微軟正黑體" panose="020B0604030504040204" pitchFamily="34" charset="-120"/>
              </a:rPr>
              <a:t>黑色字</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1" name="圖片 20"/>
          <p:cNvPicPr/>
          <p:nvPr/>
        </p:nvPicPr>
        <p:blipFill>
          <a:blip r:embed="rId3"/>
          <a:stretch>
            <a:fillRect/>
          </a:stretch>
        </p:blipFill>
        <p:spPr>
          <a:xfrm>
            <a:off x="6988630" y="1023257"/>
            <a:ext cx="5203370" cy="5834743"/>
          </a:xfrm>
          <a:prstGeom prst="rect">
            <a:avLst/>
          </a:prstGeom>
        </p:spPr>
      </p:pic>
      <p:sp>
        <p:nvSpPr>
          <p:cNvPr id="22" name="矩形 21"/>
          <p:cNvSpPr/>
          <p:nvPr/>
        </p:nvSpPr>
        <p:spPr>
          <a:xfrm>
            <a:off x="226917" y="4188254"/>
            <a:ext cx="671018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菜單分為六個不同的</a:t>
            </a:r>
            <a:r>
              <a:rPr lang="zh-TW" altLang="en-US" sz="2800" b="1" dirty="0" smtClean="0">
                <a:solidFill>
                  <a:prstClr val="black"/>
                </a:solidFill>
                <a:latin typeface="微軟正黑體" panose="020B0604030504040204" pitchFamily="34" charset="-120"/>
                <a:ea typeface="微軟正黑體" panose="020B0604030504040204" pitchFamily="34" charset="-120"/>
              </a:rPr>
              <a:t>類別：以</a:t>
            </a:r>
            <a:r>
              <a:rPr lang="zh-TW" altLang="en-US" sz="2800" b="1" dirty="0">
                <a:solidFill>
                  <a:prstClr val="black"/>
                </a:solidFill>
                <a:latin typeface="微軟正黑體" panose="020B0604030504040204" pitchFamily="34" charset="-120"/>
                <a:ea typeface="微軟正黑體" panose="020B0604030504040204" pitchFamily="34" charset="-120"/>
              </a:rPr>
              <a:t>漸進的格式進行佈局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右邊是前菜，左邊是主菜</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23" name="圓角矩形 22"/>
          <p:cNvSpPr/>
          <p:nvPr/>
        </p:nvSpPr>
        <p:spPr>
          <a:xfrm>
            <a:off x="175387" y="5606111"/>
            <a:ext cx="6761712" cy="785842"/>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本實驗中使用的注視點以</a:t>
            </a:r>
            <a:r>
              <a:rPr lang="zh-TW" altLang="en-US" sz="2800" b="1" dirty="0">
                <a:solidFill>
                  <a:srgbClr val="FF0000"/>
                </a:solidFill>
                <a:latin typeface="微軟正黑體" panose="020B0604030504040204" pitchFamily="34" charset="-120"/>
                <a:ea typeface="微軟正黑體" panose="020B0604030504040204" pitchFamily="34" charset="-120"/>
              </a:rPr>
              <a:t>菜單類別</a:t>
            </a:r>
            <a:r>
              <a:rPr lang="zh-TW" altLang="en-US" sz="2800" b="1" dirty="0">
                <a:solidFill>
                  <a:prstClr val="black"/>
                </a:solidFill>
                <a:latin typeface="微軟正黑體" panose="020B0604030504040204" pitchFamily="34" charset="-120"/>
                <a:ea typeface="微軟正黑體" panose="020B0604030504040204" pitchFamily="34" charset="-120"/>
              </a:rPr>
              <a:t>為單位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35009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3" name="圓角矩形 22"/>
          <p:cNvSpPr/>
          <p:nvPr/>
        </p:nvSpPr>
        <p:spPr>
          <a:xfrm>
            <a:off x="627017" y="2569029"/>
            <a:ext cx="11369040" cy="1197427"/>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latin typeface="微軟正黑體" panose="020B0604030504040204" pitchFamily="34" charset="-120"/>
                <a:ea typeface="微軟正黑體" panose="020B0604030504040204" pitchFamily="34" charset="-120"/>
              </a:rPr>
              <a:t>兩面的菜單中，給一個單一的訂餐目標，消費者將會在菜單中，遵循一個非隨機的掃描路徑，最後會得到一個典型兩面菜單的掃描路徑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857137" y="1719254"/>
            <a:ext cx="1577676" cy="523220"/>
          </a:xfrm>
          <a:prstGeom prst="rect">
            <a:avLst/>
          </a:prstGeom>
        </p:spPr>
        <p:txBody>
          <a:bodyPr wrap="non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假設</a:t>
            </a:r>
            <a:r>
              <a:rPr lang="en-US" altLang="zh-TW" sz="2800" b="1" dirty="0">
                <a:solidFill>
                  <a:prstClr val="black"/>
                </a:solidFill>
                <a:latin typeface="微軟正黑體" panose="020B0604030504040204" pitchFamily="34" charset="-120"/>
                <a:ea typeface="微軟正黑體" panose="020B0604030504040204" pitchFamily="34" charset="-120"/>
              </a:rPr>
              <a:t>1</a:t>
            </a:r>
            <a:endParaRPr lang="zh-TW" altLang="en-US" dirty="0"/>
          </a:p>
        </p:txBody>
      </p:sp>
      <p:sp>
        <p:nvSpPr>
          <p:cNvPr id="11" name="矩形 10"/>
          <p:cNvSpPr/>
          <p:nvPr/>
        </p:nvSpPr>
        <p:spPr>
          <a:xfrm>
            <a:off x="962407" y="4093011"/>
            <a:ext cx="1577676" cy="523220"/>
          </a:xfrm>
          <a:prstGeom prst="rect">
            <a:avLst/>
          </a:prstGeom>
        </p:spPr>
        <p:txBody>
          <a:bodyPr wrap="non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假設</a:t>
            </a:r>
            <a:r>
              <a:rPr lang="en-US" altLang="zh-TW" sz="2800" b="1" dirty="0" smtClean="0">
                <a:solidFill>
                  <a:prstClr val="black"/>
                </a:solidFill>
                <a:latin typeface="微軟正黑體" panose="020B0604030504040204" pitchFamily="34" charset="-120"/>
                <a:ea typeface="微軟正黑體" panose="020B0604030504040204" pitchFamily="34" charset="-120"/>
              </a:rPr>
              <a:t>2</a:t>
            </a:r>
            <a:endParaRPr lang="zh-TW" altLang="en-US" dirty="0"/>
          </a:p>
        </p:txBody>
      </p:sp>
      <p:sp>
        <p:nvSpPr>
          <p:cNvPr id="15" name="圓角矩形 14"/>
          <p:cNvSpPr/>
          <p:nvPr/>
        </p:nvSpPr>
        <p:spPr>
          <a:xfrm>
            <a:off x="627017" y="4942785"/>
            <a:ext cx="11369040" cy="1197427"/>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消費者觀看菜單的途徑，以</a:t>
            </a:r>
            <a:r>
              <a:rPr lang="zh-TW" altLang="en-US" sz="2800" b="1" dirty="0">
                <a:solidFill>
                  <a:srgbClr val="FF0000"/>
                </a:solidFill>
                <a:latin typeface="微軟正黑體" panose="020B0604030504040204" pitchFamily="34" charset="-120"/>
                <a:ea typeface="微軟正黑體" panose="020B0604030504040204" pitchFamily="34" charset="-120"/>
              </a:rPr>
              <a:t>閱讀書本的掃描路徑</a:t>
            </a:r>
            <a:r>
              <a:rPr lang="en-US" altLang="zh-TW"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蓋洛普所提的順序</a:t>
            </a:r>
            <a:r>
              <a:rPr lang="en-US" altLang="zh-TW"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比</a:t>
            </a:r>
            <a:r>
              <a:rPr lang="zh-TW" altLang="en-US" sz="2800" b="1" dirty="0">
                <a:solidFill>
                  <a:srgbClr val="FF0000"/>
                </a:solidFill>
                <a:latin typeface="微軟正黑體" panose="020B0604030504040204" pitchFamily="34" charset="-120"/>
                <a:ea typeface="微軟正黑體" panose="020B0604030504040204" pitchFamily="34" charset="-120"/>
              </a:rPr>
              <a:t>十字型的掃描路徑</a:t>
            </a:r>
            <a:r>
              <a:rPr lang="en-US" altLang="zh-TW"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業者常用的順序</a:t>
            </a:r>
            <a:r>
              <a:rPr lang="en-US" altLang="zh-TW" sz="2800" b="1" dirty="0">
                <a:solidFill>
                  <a:srgbClr val="FF0000"/>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，更能代表消費者觀看菜單的路徑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423796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427733"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Procedures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596063" y="2024424"/>
            <a:ext cx="4397869" cy="523220"/>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受測者配戴頭戴視眼動儀</a:t>
            </a:r>
            <a:endParaRPr lang="en-US" altLang="zh-TW" sz="2800" b="1" dirty="0" smtClean="0">
              <a:latin typeface="微軟正黑體" panose="020B0604030504040204" pitchFamily="34" charset="-120"/>
              <a:ea typeface="微軟正黑體" panose="020B0604030504040204" pitchFamily="34" charset="-120"/>
            </a:endParaRPr>
          </a:p>
        </p:txBody>
      </p:sp>
      <p:sp>
        <p:nvSpPr>
          <p:cNvPr id="5" name="圓角矩形 4"/>
          <p:cNvSpPr/>
          <p:nvPr/>
        </p:nvSpPr>
        <p:spPr>
          <a:xfrm>
            <a:off x="627017" y="1984888"/>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1</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4" name="圓角矩形 13"/>
          <p:cNvSpPr/>
          <p:nvPr/>
        </p:nvSpPr>
        <p:spPr>
          <a:xfrm>
            <a:off x="627017" y="3141889"/>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2</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596063" y="3129931"/>
            <a:ext cx="10227308"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校準</a:t>
            </a:r>
            <a:r>
              <a:rPr lang="en-US" altLang="zh-TW" sz="2800" b="1" dirty="0" err="1">
                <a:latin typeface="微軟正黑體" panose="020B0604030504040204" pitchFamily="34" charset="-120"/>
                <a:ea typeface="微軟正黑體" panose="020B0604030504040204" pitchFamily="34" charset="-120"/>
              </a:rPr>
              <a:t>iScan</a:t>
            </a:r>
            <a:r>
              <a:rPr lang="zh-TW" altLang="en-US" sz="2800" b="1" dirty="0">
                <a:latin typeface="微軟正黑體" panose="020B0604030504040204" pitchFamily="34" charset="-120"/>
                <a:ea typeface="微軟正黑體" panose="020B0604030504040204" pitchFamily="34" charset="-120"/>
              </a:rPr>
              <a:t>頭戴裝置</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需要受試者保持頭部靜止不動</a:t>
            </a:r>
            <a:r>
              <a:rPr lang="en-US" altLang="zh-TW" sz="2800" b="1" dirty="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a:t>
            </a:r>
            <a:endParaRPr lang="en-US" altLang="zh-TW" sz="2800" b="1" dirty="0" smtClean="0">
              <a:latin typeface="微軟正黑體" panose="020B0604030504040204" pitchFamily="34" charset="-120"/>
              <a:ea typeface="微軟正黑體" panose="020B0604030504040204" pitchFamily="34" charset="-120"/>
            </a:endParaRPr>
          </a:p>
          <a:p>
            <a:r>
              <a:rPr lang="zh-TW" altLang="en-US" sz="2800" b="1" dirty="0" smtClean="0">
                <a:latin typeface="微軟正黑體" panose="020B0604030504040204" pitchFamily="34" charset="-120"/>
                <a:ea typeface="微軟正黑體" panose="020B0604030504040204" pitchFamily="34" charset="-120"/>
              </a:rPr>
              <a:t>使</a:t>
            </a:r>
            <a:r>
              <a:rPr lang="en-US" altLang="zh-TW" sz="2800" b="1" dirty="0" err="1">
                <a:latin typeface="微軟正黑體" panose="020B0604030504040204" pitchFamily="34" charset="-120"/>
                <a:ea typeface="微軟正黑體" panose="020B0604030504040204" pitchFamily="34" charset="-120"/>
              </a:rPr>
              <a:t>iScan</a:t>
            </a:r>
            <a:r>
              <a:rPr lang="zh-TW" altLang="en-US" sz="2800" b="1" dirty="0">
                <a:latin typeface="微軟正黑體" panose="020B0604030504040204" pitchFamily="34" charset="-120"/>
                <a:ea typeface="微軟正黑體" panose="020B0604030504040204" pitchFamily="34" charset="-120"/>
              </a:rPr>
              <a:t>系統螢幕上的十字線與受試者的實際注視點相匹配</a:t>
            </a:r>
          </a:p>
        </p:txBody>
      </p:sp>
      <p:sp>
        <p:nvSpPr>
          <p:cNvPr id="17" name="圓角矩形 16"/>
          <p:cNvSpPr/>
          <p:nvPr/>
        </p:nvSpPr>
        <p:spPr>
          <a:xfrm>
            <a:off x="627017" y="4325643"/>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3</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5" name="矩形 14"/>
          <p:cNvSpPr/>
          <p:nvPr/>
        </p:nvSpPr>
        <p:spPr>
          <a:xfrm>
            <a:off x="2596063" y="4404715"/>
            <a:ext cx="9514115" cy="523220"/>
          </a:xfrm>
          <a:prstGeom prst="rect">
            <a:avLst/>
          </a:prstGeom>
        </p:spPr>
        <p:txBody>
          <a:bodyPr wrap="square">
            <a:spAutoFit/>
          </a:bodyPr>
          <a:lstStyle/>
          <a:p>
            <a:r>
              <a:rPr lang="zh-TW" altLang="zh-TW" sz="2800" b="1" dirty="0">
                <a:latin typeface="微軟正黑體" panose="020B0604030504040204" pitchFamily="34" charset="-120"/>
                <a:ea typeface="微軟正黑體" panose="020B0604030504040204" pitchFamily="34" charset="-120"/>
              </a:rPr>
              <a:t>每位受試者查看一系列的三個菜單：</a:t>
            </a:r>
            <a:r>
              <a:rPr lang="en-US" altLang="zh-TW" sz="2800" b="1" dirty="0">
                <a:latin typeface="微軟正黑體" panose="020B0604030504040204" pitchFamily="34" charset="-120"/>
                <a:ea typeface="微軟正黑體" panose="020B0604030504040204" pitchFamily="34" charset="-120"/>
              </a:rPr>
              <a:t>2</a:t>
            </a:r>
            <a:r>
              <a:rPr lang="zh-TW" altLang="zh-TW" sz="2800" b="1" dirty="0">
                <a:latin typeface="微軟正黑體" panose="020B0604030504040204" pitchFamily="34" charset="-120"/>
                <a:ea typeface="微軟正黑體" panose="020B0604030504040204" pitchFamily="34" charset="-120"/>
              </a:rPr>
              <a:t>個酒單和</a:t>
            </a:r>
            <a:r>
              <a:rPr lang="en-US" altLang="zh-TW" sz="2800" b="1" dirty="0">
                <a:latin typeface="微軟正黑體" panose="020B0604030504040204" pitchFamily="34" charset="-120"/>
                <a:ea typeface="微軟正黑體" panose="020B0604030504040204" pitchFamily="34" charset="-120"/>
              </a:rPr>
              <a:t>1</a:t>
            </a:r>
            <a:r>
              <a:rPr lang="zh-TW" altLang="zh-TW" sz="2800" b="1" dirty="0">
                <a:latin typeface="微軟正黑體" panose="020B0604030504040204" pitchFamily="34" charset="-120"/>
                <a:ea typeface="微軟正黑體" panose="020B0604030504040204" pitchFamily="34" charset="-120"/>
              </a:rPr>
              <a:t>個晚餐菜單</a:t>
            </a:r>
            <a:endParaRPr lang="zh-TW" altLang="en-US" sz="2800" b="1" dirty="0">
              <a:latin typeface="微軟正黑體" panose="020B0604030504040204" pitchFamily="34" charset="-120"/>
              <a:ea typeface="微軟正黑體" panose="020B0604030504040204" pitchFamily="34" charset="-120"/>
            </a:endParaRPr>
          </a:p>
        </p:txBody>
      </p:sp>
      <p:sp>
        <p:nvSpPr>
          <p:cNvPr id="19" name="圓角矩形 18"/>
          <p:cNvSpPr/>
          <p:nvPr/>
        </p:nvSpPr>
        <p:spPr>
          <a:xfrm>
            <a:off x="627017" y="5429904"/>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3</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20" name="矩形 19"/>
          <p:cNvSpPr/>
          <p:nvPr/>
        </p:nvSpPr>
        <p:spPr>
          <a:xfrm>
            <a:off x="2596063" y="5508976"/>
            <a:ext cx="7614737"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當他們準備好點餐時，需</a:t>
            </a:r>
            <a:r>
              <a:rPr lang="zh-TW" altLang="en-US" sz="2800" b="1" dirty="0" smtClean="0">
                <a:latin typeface="微軟正黑體" panose="020B0604030504040204" pitchFamily="34" charset="-120"/>
                <a:ea typeface="微軟正黑體" panose="020B0604030504040204" pitchFamily="34" charset="-120"/>
              </a:rPr>
              <a:t>像研</a:t>
            </a:r>
            <a:r>
              <a:rPr lang="zh-TW" altLang="en-US" sz="2800" b="1" dirty="0">
                <a:latin typeface="微軟正黑體" panose="020B0604030504040204" pitchFamily="34" charset="-120"/>
                <a:ea typeface="微軟正黑體" panose="020B0604030504040204" pitchFamily="34" charset="-120"/>
              </a:rPr>
              <a:t>究</a:t>
            </a:r>
            <a:r>
              <a:rPr lang="zh-TW" altLang="en-US" sz="2800" b="1" dirty="0" smtClean="0">
                <a:latin typeface="微軟正黑體" panose="020B0604030504040204" pitchFamily="34" charset="-120"/>
                <a:ea typeface="微軟正黑體" panose="020B0604030504040204" pitchFamily="34" charset="-120"/>
              </a:rPr>
              <a:t>人員</a:t>
            </a:r>
            <a:r>
              <a:rPr lang="zh-TW" altLang="en-US" sz="2800" b="1" dirty="0">
                <a:latin typeface="微軟正黑體" panose="020B0604030504040204" pitchFamily="34" charset="-120"/>
                <a:ea typeface="微軟正黑體" panose="020B0604030504040204" pitchFamily="34" charset="-120"/>
              </a:rPr>
              <a:t>指示點餐</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98030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05945" y="1618359"/>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區域</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到</a:t>
            </a:r>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之間的</a:t>
            </a:r>
            <a:r>
              <a:rPr lang="zh-TW" altLang="en-US" sz="2800" b="1" dirty="0" smtClean="0">
                <a:latin typeface="微軟正黑體" panose="020B0604030504040204" pitchFamily="34" charset="-120"/>
                <a:ea typeface="微軟正黑體" panose="020B0604030504040204" pitchFamily="34" charset="-120"/>
              </a:rPr>
              <a:t>注視次數，</a:t>
            </a:r>
            <a:r>
              <a:rPr lang="zh-TW" altLang="en-US" sz="2800" b="1" dirty="0">
                <a:latin typeface="微軟正黑體" panose="020B0604030504040204" pitchFamily="34" charset="-120"/>
                <a:ea typeface="微軟正黑體" panose="020B0604030504040204" pitchFamily="34" charset="-120"/>
              </a:rPr>
              <a:t>存在顯著</a:t>
            </a:r>
            <a:r>
              <a:rPr lang="zh-TW" altLang="en-US" sz="2800" b="1" dirty="0" smtClean="0">
                <a:latin typeface="微軟正黑體" panose="020B0604030504040204" pitchFamily="34" charset="-120"/>
                <a:ea typeface="微軟正黑體" panose="020B0604030504040204" pitchFamily="34" charset="-120"/>
              </a:rPr>
              <a:t>差異                                         </a:t>
            </a:r>
            <a:r>
              <a:rPr lang="en-US" altLang="zh-TW" sz="2800" b="1" dirty="0" smtClean="0">
                <a:latin typeface="微軟正黑體" panose="020B0604030504040204" pitchFamily="34" charset="-120"/>
                <a:ea typeface="微軟正黑體" panose="020B0604030504040204" pitchFamily="34" charset="-120"/>
              </a:rPr>
              <a:t>F( 4,120)  </a:t>
            </a:r>
            <a:r>
              <a:rPr lang="en-US" altLang="zh-TW" sz="2800" b="1" dirty="0">
                <a:latin typeface="微軟正黑體" panose="020B0604030504040204" pitchFamily="34" charset="-120"/>
                <a:ea typeface="微軟正黑體" panose="020B0604030504040204" pitchFamily="34" charset="-120"/>
              </a:rPr>
              <a:t>=  4.10</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p  =  </a:t>
            </a:r>
            <a:r>
              <a:rPr lang="en-US" altLang="zh-TW" sz="2800" b="1" dirty="0" smtClean="0">
                <a:latin typeface="微軟正黑體" panose="020B0604030504040204" pitchFamily="34" charset="-120"/>
                <a:ea typeface="微軟正黑體" panose="020B0604030504040204" pitchFamily="34" charset="-120"/>
              </a:rPr>
              <a:t>0.004</a:t>
            </a:r>
            <a:endParaRPr lang="en-US" altLang="zh-TW" sz="2800" b="1" dirty="0">
              <a:latin typeface="微軟正黑體" panose="020B0604030504040204" pitchFamily="34" charset="-120"/>
              <a:ea typeface="微軟正黑體" panose="020B0604030504040204" pitchFamily="34" charset="-120"/>
            </a:endParaRPr>
          </a:p>
        </p:txBody>
      </p:sp>
      <p:pic>
        <p:nvPicPr>
          <p:cNvPr id="16" name="圖片 15"/>
          <p:cNvPicPr/>
          <p:nvPr/>
        </p:nvPicPr>
        <p:blipFill>
          <a:blip r:embed="rId3"/>
          <a:stretch>
            <a:fillRect/>
          </a:stretch>
        </p:blipFill>
        <p:spPr>
          <a:xfrm>
            <a:off x="0" y="3309258"/>
            <a:ext cx="12192000" cy="3548742"/>
          </a:xfrm>
          <a:prstGeom prst="rect">
            <a:avLst/>
          </a:prstGeom>
        </p:spPr>
      </p:pic>
      <p:sp>
        <p:nvSpPr>
          <p:cNvPr id="18" name="橢圓 17"/>
          <p:cNvSpPr/>
          <p:nvPr/>
        </p:nvSpPr>
        <p:spPr>
          <a:xfrm>
            <a:off x="6306840" y="6024957"/>
            <a:ext cx="1010652" cy="46522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橢圓 18"/>
          <p:cNvSpPr/>
          <p:nvPr/>
        </p:nvSpPr>
        <p:spPr>
          <a:xfrm>
            <a:off x="9382341" y="6024956"/>
            <a:ext cx="1010652" cy="46522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橢圓 20"/>
          <p:cNvSpPr/>
          <p:nvPr/>
        </p:nvSpPr>
        <p:spPr>
          <a:xfrm>
            <a:off x="1871198" y="5655987"/>
            <a:ext cx="1010652" cy="46522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9346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05945" y="1396594"/>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smtClean="0">
                <a:latin typeface="微軟正黑體" panose="020B0604030504040204" pitchFamily="34" charset="-120"/>
                <a:ea typeface="微軟正黑體" panose="020B0604030504040204" pitchFamily="34" charset="-120"/>
              </a:rPr>
              <a:t>區域</a:t>
            </a:r>
            <a:r>
              <a:rPr lang="en-US" altLang="zh-TW" sz="2800" b="1" dirty="0" smtClean="0">
                <a:latin typeface="微軟正黑體" panose="020B0604030504040204" pitchFamily="34" charset="-120"/>
                <a:ea typeface="微軟正黑體" panose="020B0604030504040204" pitchFamily="34" charset="-120"/>
              </a:rPr>
              <a:t>3</a:t>
            </a:r>
            <a:r>
              <a:rPr lang="zh-TW" altLang="en-US" sz="2800" b="1" dirty="0" smtClean="0">
                <a:latin typeface="微軟正黑體" panose="020B0604030504040204" pitchFamily="34" charset="-120"/>
                <a:ea typeface="微軟正黑體" panose="020B0604030504040204" pitchFamily="34" charset="-120"/>
              </a:rPr>
              <a:t>的</a:t>
            </a:r>
            <a:r>
              <a:rPr lang="zh-TW" altLang="en-US" sz="2800" b="1" dirty="0">
                <a:latin typeface="微軟正黑體" panose="020B0604030504040204" pitchFamily="34" charset="-120"/>
                <a:ea typeface="微軟正黑體" panose="020B0604030504040204" pitchFamily="34" charset="-120"/>
              </a:rPr>
              <a:t>注視次數明顯的比區域</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5</a:t>
            </a:r>
            <a:r>
              <a:rPr lang="zh-TW" altLang="en-US" sz="2800" b="1" dirty="0" smtClean="0">
                <a:latin typeface="微軟正黑體" panose="020B0604030504040204" pitchFamily="34" charset="-120"/>
                <a:ea typeface="微軟正黑體" panose="020B0604030504040204" pitchFamily="34" charset="-120"/>
              </a:rPr>
              <a:t>低                                     </a:t>
            </a:r>
            <a:r>
              <a:rPr lang="zh-TW" altLang="en-US" sz="2800" b="1" dirty="0">
                <a:latin typeface="微軟正黑體" panose="020B0604030504040204" pitchFamily="34" charset="-120"/>
                <a:ea typeface="微軟正黑體" panose="020B0604030504040204" pitchFamily="34" charset="-120"/>
              </a:rPr>
              <a:t> </a:t>
            </a:r>
            <a:r>
              <a:rPr lang="en-US" altLang="zh-TW" sz="2800" b="1" dirty="0" smtClean="0">
                <a:latin typeface="微軟正黑體" panose="020B0604030504040204" pitchFamily="34" charset="-120"/>
                <a:ea typeface="微軟正黑體" panose="020B0604030504040204" pitchFamily="34" charset="-120"/>
              </a:rPr>
              <a:t>F (1</a:t>
            </a:r>
            <a:r>
              <a:rPr lang="en-US" altLang="zh-TW" sz="2800" b="1" dirty="0">
                <a:latin typeface="微軟正黑體" panose="020B0604030504040204" pitchFamily="34" charset="-120"/>
                <a:ea typeface="微軟正黑體" panose="020B0604030504040204" pitchFamily="34" charset="-120"/>
              </a:rPr>
              <a:t>, </a:t>
            </a:r>
            <a:r>
              <a:rPr lang="en-US" altLang="zh-TW" sz="2800" b="1" dirty="0" smtClean="0">
                <a:latin typeface="微軟正黑體" panose="020B0604030504040204" pitchFamily="34" charset="-120"/>
                <a:ea typeface="微軟正黑體" panose="020B0604030504040204" pitchFamily="34" charset="-120"/>
              </a:rPr>
              <a:t>96) </a:t>
            </a:r>
            <a:r>
              <a:rPr lang="en-US" altLang="zh-TW" sz="2800" b="1" dirty="0">
                <a:latin typeface="微軟正黑體" panose="020B0604030504040204" pitchFamily="34" charset="-120"/>
                <a:ea typeface="微軟正黑體" panose="020B0604030504040204" pitchFamily="34" charset="-120"/>
              </a:rPr>
              <a:t>= 342, p &lt; </a:t>
            </a:r>
            <a:r>
              <a:rPr lang="en-US" altLang="zh-TW" sz="2800" b="1" dirty="0" smtClean="0">
                <a:latin typeface="微軟正黑體" panose="020B0604030504040204" pitchFamily="34" charset="-120"/>
                <a:ea typeface="微軟正黑體" panose="020B0604030504040204" pitchFamily="34" charset="-120"/>
              </a:rPr>
              <a:t>0.001</a:t>
            </a:r>
            <a:endParaRPr lang="en-US" altLang="zh-TW" sz="2800" b="1" dirty="0">
              <a:latin typeface="微軟正黑體" panose="020B0604030504040204" pitchFamily="34" charset="-120"/>
              <a:ea typeface="微軟正黑體" panose="020B0604030504040204" pitchFamily="34" charset="-120"/>
            </a:endParaRPr>
          </a:p>
        </p:txBody>
      </p:sp>
      <p:pic>
        <p:nvPicPr>
          <p:cNvPr id="16" name="圖片 15"/>
          <p:cNvPicPr/>
          <p:nvPr/>
        </p:nvPicPr>
        <p:blipFill>
          <a:blip r:embed="rId3"/>
          <a:stretch>
            <a:fillRect/>
          </a:stretch>
        </p:blipFill>
        <p:spPr>
          <a:xfrm>
            <a:off x="0" y="3309258"/>
            <a:ext cx="12192000" cy="3548742"/>
          </a:xfrm>
          <a:prstGeom prst="rect">
            <a:avLst/>
          </a:prstGeom>
        </p:spPr>
      </p:pic>
      <p:sp>
        <p:nvSpPr>
          <p:cNvPr id="20" name="矩形 19"/>
          <p:cNvSpPr/>
          <p:nvPr/>
        </p:nvSpPr>
        <p:spPr>
          <a:xfrm>
            <a:off x="257000" y="2373539"/>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smtClean="0">
                <a:latin typeface="微軟正黑體" panose="020B0604030504040204" pitchFamily="34" charset="-120"/>
                <a:ea typeface="微軟正黑體" panose="020B0604030504040204" pitchFamily="34" charset="-120"/>
              </a:rPr>
              <a:t>進一步分析區域</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之間是否存在顯著</a:t>
            </a:r>
            <a:r>
              <a:rPr lang="zh-TW" altLang="en-US" sz="2800" b="1" dirty="0" smtClean="0">
                <a:latin typeface="微軟正黑體" panose="020B0604030504040204" pitchFamily="34" charset="-120"/>
                <a:ea typeface="微軟正黑體" panose="020B0604030504040204" pitchFamily="34" charset="-120"/>
              </a:rPr>
              <a:t>差異                            </a:t>
            </a:r>
            <a:r>
              <a:rPr lang="en-US" altLang="zh-TW" sz="2800" b="1" dirty="0" smtClean="0">
                <a:latin typeface="微軟正黑體" panose="020B0604030504040204" pitchFamily="34" charset="-120"/>
                <a:ea typeface="微軟正黑體" panose="020B0604030504040204" pitchFamily="34" charset="-120"/>
              </a:rPr>
              <a:t>F( 3,96)  </a:t>
            </a:r>
            <a:r>
              <a:rPr lang="en-US" altLang="zh-TW" sz="2800" b="1" dirty="0">
                <a:latin typeface="微軟正黑體" panose="020B0604030504040204" pitchFamily="34" charset="-120"/>
                <a:ea typeface="微軟正黑體" panose="020B0604030504040204" pitchFamily="34" charset="-120"/>
              </a:rPr>
              <a:t>=  0.97</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p  =  </a:t>
            </a:r>
            <a:r>
              <a:rPr lang="en-US" altLang="zh-TW" sz="2800" b="1" dirty="0" smtClean="0">
                <a:latin typeface="微軟正黑體" panose="020B0604030504040204" pitchFamily="34" charset="-120"/>
                <a:ea typeface="微軟正黑體" panose="020B0604030504040204" pitchFamily="34" charset="-120"/>
              </a:rPr>
              <a:t>0.413</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611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05945" y="1396594"/>
            <a:ext cx="11224055" cy="523220"/>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smtClean="0">
                <a:latin typeface="微軟正黑體" panose="020B0604030504040204" pitchFamily="34" charset="-120"/>
                <a:ea typeface="微軟正黑體" panose="020B0604030504040204" pitchFamily="34" charset="-120"/>
              </a:rPr>
              <a:t>區域</a:t>
            </a:r>
            <a:r>
              <a:rPr lang="en-US" altLang="zh-TW" sz="2800" b="1" dirty="0" smtClean="0">
                <a:latin typeface="微軟正黑體" panose="020B0604030504040204" pitchFamily="34" charset="-120"/>
                <a:ea typeface="微軟正黑體" panose="020B0604030504040204" pitchFamily="34" charset="-120"/>
              </a:rPr>
              <a:t>3</a:t>
            </a:r>
            <a:r>
              <a:rPr lang="zh-TW" altLang="en-US" sz="2800" b="1" dirty="0" smtClean="0">
                <a:latin typeface="微軟正黑體" panose="020B0604030504040204" pitchFamily="34" charset="-120"/>
                <a:ea typeface="微軟正黑體" panose="020B0604030504040204" pitchFamily="34" charset="-120"/>
              </a:rPr>
              <a:t>的</a:t>
            </a:r>
            <a:r>
              <a:rPr lang="zh-TW" altLang="en-US" sz="2800" b="1" dirty="0">
                <a:latin typeface="微軟正黑體" panose="020B0604030504040204" pitchFamily="34" charset="-120"/>
                <a:ea typeface="微軟正黑體" panose="020B0604030504040204" pitchFamily="34" charset="-120"/>
              </a:rPr>
              <a:t>注視次數明顯的比區域</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5</a:t>
            </a:r>
            <a:r>
              <a:rPr lang="zh-TW" altLang="en-US" sz="2800" b="1" dirty="0" smtClean="0">
                <a:latin typeface="微軟正黑體" panose="020B0604030504040204" pitchFamily="34" charset="-120"/>
                <a:ea typeface="微軟正黑體" panose="020B0604030504040204" pitchFamily="34" charset="-120"/>
              </a:rPr>
              <a:t>低</a:t>
            </a:r>
            <a:endParaRPr lang="en-US" altLang="zh-TW" sz="2800" b="1" dirty="0">
              <a:latin typeface="微軟正黑體" panose="020B0604030504040204" pitchFamily="34" charset="-120"/>
              <a:ea typeface="微軟正黑體" panose="020B0604030504040204" pitchFamily="34" charset="-120"/>
            </a:endParaRPr>
          </a:p>
        </p:txBody>
      </p:sp>
      <p:pic>
        <p:nvPicPr>
          <p:cNvPr id="10" name="圖片 9"/>
          <p:cNvPicPr/>
          <p:nvPr/>
        </p:nvPicPr>
        <p:blipFill>
          <a:blip r:embed="rId3"/>
          <a:stretch>
            <a:fillRect/>
          </a:stretch>
        </p:blipFill>
        <p:spPr>
          <a:xfrm>
            <a:off x="0" y="2503714"/>
            <a:ext cx="11991233" cy="4354285"/>
          </a:xfrm>
          <a:prstGeom prst="rect">
            <a:avLst/>
          </a:prstGeom>
        </p:spPr>
      </p:pic>
    </p:spTree>
    <p:extLst>
      <p:ext uri="{BB962C8B-B14F-4D97-AF65-F5344CB8AC3E}">
        <p14:creationId xmlns:p14="http://schemas.microsoft.com/office/powerpoint/2010/main" val="4062893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44379" y="1700308"/>
            <a:ext cx="1152510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一般菜單的設計策略在於有效的傳達足夠的資訊給消費者，讓消費者可以選擇業者想要他們購買的</a:t>
            </a:r>
            <a:r>
              <a:rPr lang="zh-TW" altLang="en-US" sz="2800" b="1" dirty="0" smtClean="0">
                <a:solidFill>
                  <a:prstClr val="black"/>
                </a:solidFill>
                <a:latin typeface="微軟正黑體" panose="020B0604030504040204" pitchFamily="34" charset="-120"/>
                <a:ea typeface="微軟正黑體" panose="020B0604030504040204" pitchFamily="34" charset="-120"/>
              </a:rPr>
              <a:t>商品</a:t>
            </a:r>
            <a:endParaRPr lang="en-US" altLang="zh-TW" dirty="0"/>
          </a:p>
        </p:txBody>
      </p:sp>
      <p:sp>
        <p:nvSpPr>
          <p:cNvPr id="3" name="矩形 2"/>
          <p:cNvSpPr/>
          <p:nvPr/>
        </p:nvSpPr>
        <p:spPr>
          <a:xfrm>
            <a:off x="238340" y="4480188"/>
            <a:ext cx="11843657"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菜單設計通常著重於讓消費者知道某項產品的存在，反覆的出現讓他們記住此項產品，例如在箱子上或明顯的位置</a:t>
            </a:r>
            <a:r>
              <a:rPr lang="en-US" altLang="zh-TW" sz="2800" b="1" dirty="0">
                <a:solidFill>
                  <a:prstClr val="black"/>
                </a:solidFill>
                <a:latin typeface="微軟正黑體" panose="020B0604030504040204" pitchFamily="34" charset="-120"/>
                <a:ea typeface="微軟正黑體" panose="020B0604030504040204" pitchFamily="34" charset="-120"/>
              </a:rPr>
              <a:t>(Hopkins, 2005, Hug and </a:t>
            </a:r>
            <a:r>
              <a:rPr lang="en-US" altLang="zh-TW" sz="2800" b="1" dirty="0" err="1">
                <a:solidFill>
                  <a:prstClr val="black"/>
                </a:solidFill>
                <a:latin typeface="微軟正黑體" panose="020B0604030504040204" pitchFamily="34" charset="-120"/>
                <a:ea typeface="微軟正黑體" panose="020B0604030504040204" pitchFamily="34" charset="-120"/>
              </a:rPr>
              <a:t>Warfel</a:t>
            </a:r>
            <a:r>
              <a:rPr lang="en-US" altLang="zh-TW" sz="2800" b="1" dirty="0">
                <a:solidFill>
                  <a:prstClr val="black"/>
                </a:solidFill>
                <a:latin typeface="微軟正黑體" panose="020B0604030504040204" pitchFamily="34" charset="-120"/>
                <a:ea typeface="微軟正黑體" panose="020B0604030504040204" pitchFamily="34" charset="-120"/>
              </a:rPr>
              <a:t>, 1991, Hunt-Wesson Foodservice, 1999, Stoner, 1986)</a:t>
            </a:r>
            <a:r>
              <a:rPr lang="zh-TW" altLang="en-US" sz="2800" b="1" dirty="0">
                <a:solidFill>
                  <a:prstClr val="black"/>
                </a:solidFill>
                <a:latin typeface="微軟正黑體" panose="020B0604030504040204" pitchFamily="34" charset="-120"/>
                <a:ea typeface="微軟正黑體" panose="020B0604030504040204" pitchFamily="34" charset="-120"/>
              </a:rPr>
              <a:t>或者是消費者最常掃描的位置</a:t>
            </a:r>
            <a:r>
              <a:rPr lang="en-US" altLang="zh-TW" sz="2800" b="1" dirty="0">
                <a:solidFill>
                  <a:prstClr val="black"/>
                </a:solidFill>
                <a:latin typeface="微軟正黑體" panose="020B0604030504040204" pitchFamily="34" charset="-120"/>
                <a:ea typeface="微軟正黑體" panose="020B0604030504040204" pitchFamily="34" charset="-120"/>
              </a:rPr>
              <a:t>(Gallup, 1987)</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144379" y="2874804"/>
            <a:ext cx="12047621"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大多數的菜單設計也都集中在內容表示上，希望吸引消費者去注意到目標產品，雖然消費者看不到他們想買的東西，但這樣的菜單設計，確實會提高購買的可能性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Carmin</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err="1">
                <a:solidFill>
                  <a:prstClr val="black"/>
                </a:solidFill>
                <a:latin typeface="微軟正黑體" panose="020B0604030504040204" pitchFamily="34" charset="-120"/>
                <a:ea typeface="微軟正黑體" panose="020B0604030504040204" pitchFamily="34" charset="-120"/>
              </a:rPr>
              <a:t>Norkus</a:t>
            </a:r>
            <a:r>
              <a:rPr lang="en-US" altLang="zh-TW" sz="2800" b="1" dirty="0">
                <a:solidFill>
                  <a:prstClr val="black"/>
                </a:solidFill>
                <a:latin typeface="微軟正黑體" panose="020B0604030504040204" pitchFamily="34" charset="-120"/>
                <a:ea typeface="微軟正黑體" panose="020B0604030504040204" pitchFamily="34" charset="-120"/>
              </a:rPr>
              <a:t>, 1990, Reynolds et al., 2005)</a:t>
            </a:r>
          </a:p>
        </p:txBody>
      </p:sp>
    </p:spTree>
    <p:extLst>
      <p:ext uri="{BB962C8B-B14F-4D97-AF65-F5344CB8AC3E}">
        <p14:creationId xmlns:p14="http://schemas.microsoft.com/office/powerpoint/2010/main" val="2005639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mc:AlternateContent xmlns:mc="http://schemas.openxmlformats.org/markup-compatibility/2006">
        <mc:Choice xmlns:a14="http://schemas.microsoft.com/office/drawing/2010/main" Requires="a14">
          <p:sp>
            <p:nvSpPr>
              <p:cNvPr id="17" name="矩形 16"/>
              <p:cNvSpPr/>
              <p:nvPr/>
            </p:nvSpPr>
            <p:spPr>
              <a:xfrm>
                <a:off x="205946" y="1396594"/>
                <a:ext cx="11419997" cy="1159420"/>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當觀測順序範圍限制到第</a:t>
                </a:r>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個注視點時</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smtClean="0">
                    <a:latin typeface="微軟正黑體" panose="020B0604030504040204" pitchFamily="34" charset="-120"/>
                    <a:ea typeface="微軟正黑體" panose="020B0604030504040204" pitchFamily="34" charset="-120"/>
                  </a:rPr>
                  <a:t>25</a:t>
                </a:r>
                <a:r>
                  <a:rPr lang="zh-TW" altLang="en-US" sz="2800" b="1" dirty="0">
                    <a:latin typeface="微軟正黑體" panose="020B0604030504040204" pitchFamily="34" charset="-120"/>
                    <a:ea typeface="微軟正黑體" panose="020B0604030504040204" pitchFamily="34" charset="-120"/>
                  </a:rPr>
                  <a:t>位</a:t>
                </a:r>
                <a:r>
                  <a:rPr lang="zh-TW" altLang="en-US" sz="2800" b="1" dirty="0" smtClean="0">
                    <a:latin typeface="微軟正黑體" panose="020B0604030504040204" pitchFamily="34" charset="-120"/>
                    <a:ea typeface="微軟正黑體" panose="020B0604030504040204" pitchFamily="34" charset="-120"/>
                  </a:rPr>
                  <a:t>受</a:t>
                </a:r>
                <a:r>
                  <a:rPr lang="zh-TW" altLang="en-US" sz="2800" b="1" dirty="0">
                    <a:latin typeface="微軟正黑體" panose="020B0604030504040204" pitchFamily="34" charset="-120"/>
                    <a:ea typeface="微軟正黑體" panose="020B0604030504040204" pitchFamily="34" charset="-120"/>
                  </a:rPr>
                  <a:t>試者中有</a:t>
                </a:r>
                <a:r>
                  <a:rPr lang="en-US" altLang="zh-TW" sz="2800" b="1" dirty="0">
                    <a:latin typeface="微軟正黑體" panose="020B0604030504040204" pitchFamily="34" charset="-120"/>
                    <a:ea typeface="微軟正黑體" panose="020B0604030504040204" pitchFamily="34" charset="-120"/>
                  </a:rPr>
                  <a:t>13</a:t>
                </a:r>
                <a:r>
                  <a:rPr lang="zh-TW" altLang="en-US" sz="2800" b="1" dirty="0">
                    <a:latin typeface="微軟正黑體" panose="020B0604030504040204" pitchFamily="34" charset="-120"/>
                    <a:ea typeface="微軟正黑體" panose="020B0604030504040204" pitchFamily="34" charset="-120"/>
                  </a:rPr>
                  <a:t>個順序都為</a:t>
                </a:r>
                <a:r>
                  <a:rPr lang="en-US" altLang="zh-TW" sz="2800" b="1" dirty="0">
                    <a:latin typeface="微軟正黑體" panose="020B0604030504040204" pitchFamily="34" charset="-120"/>
                    <a:ea typeface="微軟正黑體" panose="020B0604030504040204" pitchFamily="34" charset="-120"/>
                  </a:rPr>
                  <a:t>1-2-3-4-5(52%)</a:t>
                </a:r>
                <a:r>
                  <a:rPr lang="zh-TW" altLang="en-US" sz="2800" b="1" dirty="0">
                    <a:latin typeface="微軟正黑體" panose="020B0604030504040204" pitchFamily="34" charset="-120"/>
                    <a:ea typeface="微軟正黑體" panose="020B0604030504040204" pitchFamily="34" charset="-120"/>
                  </a:rPr>
                  <a:t>，相同順序的預期機率為</a:t>
                </a:r>
                <a:r>
                  <a:rPr lang="en-US" altLang="zh-TW" sz="2800" b="1" dirty="0">
                    <a:latin typeface="微軟正黑體" panose="020B0604030504040204" pitchFamily="34" charset="-120"/>
                    <a:ea typeface="微軟正黑體" panose="020B0604030504040204" pitchFamily="34" charset="-120"/>
                  </a:rPr>
                  <a:t>2.63  ×  </a:t>
                </a:r>
                <a14:m>
                  <m:oMath xmlns:m="http://schemas.openxmlformats.org/officeDocument/2006/math">
                    <m:sSup>
                      <m:sSupPr>
                        <m:ctrlPr>
                          <a:rPr lang="zh-TW" altLang="zh-TW" sz="2800" b="1">
                            <a:latin typeface="微軟正黑體" panose="020B0604030504040204" pitchFamily="34" charset="-120"/>
                            <a:ea typeface="微軟正黑體" panose="020B0604030504040204" pitchFamily="34" charset="-120"/>
                          </a:rPr>
                        </m:ctrlPr>
                      </m:sSupPr>
                      <m:e>
                        <m:r>
                          <a:rPr lang="en-US" altLang="zh-TW" sz="2800" b="1">
                            <a:latin typeface="微軟正黑體" panose="020B0604030504040204" pitchFamily="34" charset="-120"/>
                            <a:ea typeface="微軟正黑體" panose="020B0604030504040204" pitchFamily="34" charset="-120"/>
                          </a:rPr>
                          <m:t>10</m:t>
                        </m:r>
                      </m:e>
                      <m:sup>
                        <m:eqArr>
                          <m:eqArrPr>
                            <m:ctrlPr>
                              <a:rPr lang="zh-TW" altLang="zh-TW" sz="2800" b="1">
                                <a:latin typeface="微軟正黑體" panose="020B0604030504040204" pitchFamily="34" charset="-120"/>
                                <a:ea typeface="微軟正黑體" panose="020B0604030504040204" pitchFamily="34" charset="-120"/>
                              </a:rPr>
                            </m:ctrlPr>
                          </m:eqArrPr>
                          <m:e>
                            <m:r>
                              <a:rPr lang="zh-TW" altLang="en-US" sz="2800" b="1">
                                <a:latin typeface="微軟正黑體" panose="020B0604030504040204" pitchFamily="34" charset="-120"/>
                                <a:ea typeface="微軟正黑體" panose="020B0604030504040204" pitchFamily="34" charset="-120"/>
                              </a:rPr>
                              <m:t>−</m:t>
                            </m:r>
                            <m:r>
                              <a:rPr lang="en-US" altLang="zh-TW" sz="2800" b="1">
                                <a:latin typeface="微軟正黑體" panose="020B0604030504040204" pitchFamily="34" charset="-120"/>
                                <a:ea typeface="微軟正黑體" panose="020B0604030504040204" pitchFamily="34" charset="-120"/>
                              </a:rPr>
                              <m:t>51</m:t>
                            </m:r>
                          </m:e>
                          <m:e/>
                        </m:eqArr>
                      </m:sup>
                    </m:sSup>
                  </m:oMath>
                </a14:m>
                <a:endParaRPr lang="zh-TW" altLang="zh-TW" sz="2800" b="1" dirty="0">
                  <a:latin typeface="微軟正黑體" panose="020B0604030504040204" pitchFamily="34" charset="-120"/>
                  <a:ea typeface="微軟正黑體" panose="020B0604030504040204" pitchFamily="34" charset="-120"/>
                </a:endParaRPr>
              </a:p>
            </p:txBody>
          </p:sp>
        </mc:Choice>
        <mc:Fallback>
          <p:sp>
            <p:nvSpPr>
              <p:cNvPr id="17" name="矩形 16"/>
              <p:cNvSpPr>
                <a:spLocks noRot="1" noChangeAspect="1" noMove="1" noResize="1" noEditPoints="1" noAdjustHandles="1" noChangeArrowheads="1" noChangeShapeType="1" noTextEdit="1"/>
              </p:cNvSpPr>
              <p:nvPr/>
            </p:nvSpPr>
            <p:spPr>
              <a:xfrm>
                <a:off x="205946" y="1396594"/>
                <a:ext cx="11419997" cy="1159420"/>
              </a:xfrm>
              <a:prstGeom prst="rect">
                <a:avLst/>
              </a:prstGeom>
              <a:blipFill>
                <a:blip r:embed="rId3"/>
                <a:stretch>
                  <a:fillRect l="-1121" t="-4737" b="-15263"/>
                </a:stretch>
              </a:blipFill>
            </p:spPr>
            <p:txBody>
              <a:bodyPr/>
              <a:lstStyle/>
              <a:p>
                <a:r>
                  <a:rPr lang="zh-TW" altLang="en-US">
                    <a:noFill/>
                  </a:rPr>
                  <a:t> </a:t>
                </a:r>
              </a:p>
            </p:txBody>
          </p:sp>
        </mc:Fallback>
      </mc:AlternateContent>
      <p:pic>
        <p:nvPicPr>
          <p:cNvPr id="2" name="圖片 1"/>
          <p:cNvPicPr>
            <a:picLocks noChangeAspect="1"/>
          </p:cNvPicPr>
          <p:nvPr/>
        </p:nvPicPr>
        <p:blipFill rotWithShape="1">
          <a:blip r:embed="rId4"/>
          <a:srcRect b="16952"/>
          <a:stretch/>
        </p:blipFill>
        <p:spPr>
          <a:xfrm>
            <a:off x="80320" y="3779471"/>
            <a:ext cx="12111680" cy="3078529"/>
          </a:xfrm>
          <a:prstGeom prst="rect">
            <a:avLst/>
          </a:prstGeom>
        </p:spPr>
      </p:pic>
      <p:sp>
        <p:nvSpPr>
          <p:cNvPr id="11" name="橢圓 10"/>
          <p:cNvSpPr/>
          <p:nvPr/>
        </p:nvSpPr>
        <p:spPr>
          <a:xfrm>
            <a:off x="6935831" y="5183028"/>
            <a:ext cx="1010652" cy="3806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橢圓 15"/>
          <p:cNvSpPr/>
          <p:nvPr/>
        </p:nvSpPr>
        <p:spPr>
          <a:xfrm>
            <a:off x="6935831" y="5900057"/>
            <a:ext cx="1010652" cy="40241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mc:AlternateContent xmlns:mc="http://schemas.openxmlformats.org/markup-compatibility/2006">
        <mc:Choice xmlns:a14="http://schemas.microsoft.com/office/drawing/2010/main" Requires="a14">
          <p:sp>
            <p:nvSpPr>
              <p:cNvPr id="18" name="圓角矩形 17"/>
              <p:cNvSpPr/>
              <p:nvPr/>
            </p:nvSpPr>
            <p:spPr>
              <a:xfrm>
                <a:off x="627017" y="2569029"/>
                <a:ext cx="11369040" cy="1197427"/>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觀察的機率</a:t>
                </a:r>
                <a:r>
                  <a:rPr lang="en-US" altLang="zh-TW" sz="2800" b="1" dirty="0">
                    <a:solidFill>
                      <a:prstClr val="black"/>
                    </a:solidFill>
                    <a:latin typeface="微軟正黑體" panose="020B0604030504040204" pitchFamily="34" charset="-120"/>
                    <a:ea typeface="微軟正黑體" panose="020B0604030504040204" pitchFamily="34" charset="-120"/>
                  </a:rPr>
                  <a:t>(52%)</a:t>
                </a:r>
                <a:r>
                  <a:rPr lang="zh-TW" altLang="en-US" sz="2800" b="1" dirty="0">
                    <a:solidFill>
                      <a:prstClr val="black"/>
                    </a:solidFill>
                    <a:latin typeface="微軟正黑體" panose="020B0604030504040204" pitchFamily="34" charset="-120"/>
                    <a:ea typeface="微軟正黑體" panose="020B0604030504040204" pitchFamily="34" charset="-120"/>
                  </a:rPr>
                  <a:t>與預期的機率</a:t>
                </a:r>
                <a:r>
                  <a:rPr lang="en-US" altLang="zh-TW" sz="2800" b="1" dirty="0">
                    <a:solidFill>
                      <a:prstClr val="black"/>
                    </a:solidFill>
                    <a:latin typeface="微軟正黑體" panose="020B0604030504040204" pitchFamily="34" charset="-120"/>
                    <a:ea typeface="微軟正黑體" panose="020B0604030504040204" pitchFamily="34" charset="-120"/>
                  </a:rPr>
                  <a:t>2.63  ×  </a:t>
                </a:r>
                <a14:m>
                  <m:oMath xmlns:m="http://schemas.openxmlformats.org/officeDocument/2006/math">
                    <m:sSup>
                      <m:sSupPr>
                        <m:ctrlPr>
                          <a:rPr lang="zh-TW" altLang="zh-TW" sz="2800" b="1" i="1">
                            <a:solidFill>
                              <a:prstClr val="black"/>
                            </a:solidFill>
                            <a:latin typeface="Cambria Math" panose="02040503050406030204" pitchFamily="18" charset="0"/>
                            <a:ea typeface="微軟正黑體" panose="020B0604030504040204" pitchFamily="34" charset="-120"/>
                          </a:rPr>
                        </m:ctrlPr>
                      </m:sSupPr>
                      <m:e>
                        <m:r>
                          <a:rPr lang="en-US" altLang="zh-TW" sz="2800" b="1">
                            <a:solidFill>
                              <a:prstClr val="black"/>
                            </a:solidFill>
                            <a:latin typeface="Cambria Math" panose="02040503050406030204" pitchFamily="18" charset="0"/>
                            <a:ea typeface="微軟正黑體" panose="020B0604030504040204" pitchFamily="34" charset="-120"/>
                          </a:rPr>
                          <m:t>10</m:t>
                        </m:r>
                      </m:e>
                      <m:sup>
                        <m:eqArr>
                          <m:eqArrPr>
                            <m:ctrlPr>
                              <a:rPr lang="zh-TW" altLang="zh-TW" sz="2800" b="1" i="1">
                                <a:solidFill>
                                  <a:prstClr val="black"/>
                                </a:solidFill>
                                <a:latin typeface="Cambria Math" panose="02040503050406030204" pitchFamily="18" charset="0"/>
                                <a:ea typeface="微軟正黑體" panose="020B0604030504040204" pitchFamily="34" charset="-120"/>
                              </a:rPr>
                            </m:ctrlPr>
                          </m:eqArrPr>
                          <m:e>
                            <m:r>
                              <a:rPr lang="zh-TW" altLang="en-US" sz="2800" b="1">
                                <a:solidFill>
                                  <a:prstClr val="black"/>
                                </a:solidFill>
                                <a:latin typeface="Cambria Math" panose="02040503050406030204" pitchFamily="18" charset="0"/>
                                <a:ea typeface="微軟正黑體" panose="020B0604030504040204" pitchFamily="34" charset="-120"/>
                              </a:rPr>
                              <m:t>−</m:t>
                            </m:r>
                            <m:r>
                              <a:rPr lang="en-US" altLang="zh-TW" sz="2800" b="1">
                                <a:solidFill>
                                  <a:prstClr val="black"/>
                                </a:solidFill>
                                <a:latin typeface="Cambria Math" panose="02040503050406030204" pitchFamily="18" charset="0"/>
                                <a:ea typeface="微軟正黑體" panose="020B0604030504040204" pitchFamily="34" charset="-120"/>
                              </a:rPr>
                              <m:t>51</m:t>
                            </m:r>
                          </m:e>
                          <m:e/>
                        </m:eqArr>
                      </m:sup>
                    </m:sSup>
                  </m:oMath>
                </a14:m>
                <a:r>
                  <a:rPr lang="zh-TW" altLang="en-US" sz="2800" b="1" dirty="0">
                    <a:solidFill>
                      <a:prstClr val="black"/>
                    </a:solidFill>
                    <a:latin typeface="微軟正黑體" panose="020B0604030504040204" pitchFamily="34" charset="-120"/>
                    <a:ea typeface="微軟正黑體" panose="020B0604030504040204" pitchFamily="34" charset="-120"/>
                  </a:rPr>
                  <a:t>，所交會的點，可以證明假設一：眼動的過程不是一串隨機的掃描路徑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mc:Choice>
        <mc:Fallback>
          <p:sp>
            <p:nvSpPr>
              <p:cNvPr id="18" name="圓角矩形 17"/>
              <p:cNvSpPr>
                <a:spLocks noRot="1" noChangeAspect="1" noMove="1" noResize="1" noEditPoints="1" noAdjustHandles="1" noChangeArrowheads="1" noChangeShapeType="1" noTextEdit="1"/>
              </p:cNvSpPr>
              <p:nvPr/>
            </p:nvSpPr>
            <p:spPr>
              <a:xfrm>
                <a:off x="627017" y="2569029"/>
                <a:ext cx="11369040" cy="1197427"/>
              </a:xfrm>
              <a:prstGeom prst="roundRect">
                <a:avLst/>
              </a:prstGeom>
              <a:blipFill>
                <a:blip r:embed="rId5"/>
                <a:stretch>
                  <a:fillRect l="-375" r="-375" b="-11558"/>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65048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pic>
        <p:nvPicPr>
          <p:cNvPr id="19" name="圖片 18"/>
          <p:cNvPicPr/>
          <p:nvPr/>
        </p:nvPicPr>
        <p:blipFill>
          <a:blip r:embed="rId3"/>
          <a:stretch>
            <a:fillRect/>
          </a:stretch>
        </p:blipFill>
        <p:spPr>
          <a:xfrm>
            <a:off x="0" y="2612570"/>
            <a:ext cx="12017829" cy="4245429"/>
          </a:xfrm>
          <a:prstGeom prst="rect">
            <a:avLst/>
          </a:prstGeom>
        </p:spPr>
      </p:pic>
      <p:sp>
        <p:nvSpPr>
          <p:cNvPr id="20" name="矩形 19"/>
          <p:cNvSpPr/>
          <p:nvPr/>
        </p:nvSpPr>
        <p:spPr>
          <a:xfrm>
            <a:off x="205945" y="1396594"/>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smtClean="0">
                <a:latin typeface="微軟正黑體" panose="020B0604030504040204" pitchFamily="34" charset="-120"/>
                <a:ea typeface="微軟正黑體" panose="020B0604030504040204" pitchFamily="34" charset="-120"/>
              </a:rPr>
              <a:t>消費者對</a:t>
            </a:r>
            <a:r>
              <a:rPr lang="zh-TW" altLang="en-US" sz="2800" b="1" dirty="0">
                <a:latin typeface="微軟正黑體" panose="020B0604030504040204" pitchFamily="34" charset="-120"/>
                <a:ea typeface="微軟正黑體" panose="020B0604030504040204" pitchFamily="34" charset="-120"/>
              </a:rPr>
              <a:t>價格較便宜的類別進行了較快的閱讀，然後對主菜進行較慢且更徹底的閱讀</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00876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1925889" y="1697322"/>
            <a:ext cx="8894512" cy="523220"/>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計算出最短的</a:t>
            </a:r>
            <a:r>
              <a:rPr lang="en-US" altLang="zh-TW" sz="2800" b="1" dirty="0" err="1">
                <a:latin typeface="微軟正黑體" panose="020B0604030504040204" pitchFamily="34" charset="-120"/>
                <a:ea typeface="微軟正黑體" panose="020B0604030504040204" pitchFamily="34" charset="-120"/>
              </a:rPr>
              <a:t>Levenshtein</a:t>
            </a:r>
            <a:r>
              <a:rPr lang="zh-TW" altLang="en-US" sz="2800" b="1" dirty="0">
                <a:latin typeface="微軟正黑體" panose="020B0604030504040204" pitchFamily="34" charset="-120"/>
                <a:ea typeface="微軟正黑體" panose="020B0604030504040204" pitchFamily="34" charset="-120"/>
              </a:rPr>
              <a:t>距離順序為</a:t>
            </a:r>
            <a:r>
              <a:rPr lang="en-US" altLang="zh-TW" sz="2800" b="1" dirty="0">
                <a:latin typeface="微軟正黑體" panose="020B0604030504040204" pitchFamily="34" charset="-120"/>
                <a:ea typeface="微軟正黑體" panose="020B0604030504040204" pitchFamily="34" charset="-120"/>
              </a:rPr>
              <a:t>(1–2–3–4–5–4)</a:t>
            </a:r>
            <a:endParaRPr lang="zh-TW" altLang="zh-TW" sz="2800" b="1" dirty="0">
              <a:latin typeface="微軟正黑體" panose="020B0604030504040204" pitchFamily="34" charset="-120"/>
              <a:ea typeface="微軟正黑體" panose="020B0604030504040204" pitchFamily="34" charset="-120"/>
            </a:endParaRPr>
          </a:p>
        </p:txBody>
      </p:sp>
      <p:pic>
        <p:nvPicPr>
          <p:cNvPr id="22" name="圖片 21"/>
          <p:cNvPicPr/>
          <p:nvPr/>
        </p:nvPicPr>
        <p:blipFill>
          <a:blip r:embed="rId3"/>
          <a:stretch>
            <a:fillRect/>
          </a:stretch>
        </p:blipFill>
        <p:spPr>
          <a:xfrm>
            <a:off x="2404859" y="2569029"/>
            <a:ext cx="7131025" cy="4288971"/>
          </a:xfrm>
          <a:prstGeom prst="rect">
            <a:avLst/>
          </a:prstGeom>
        </p:spPr>
      </p:pic>
    </p:spTree>
    <p:extLst>
      <p:ext uri="{BB962C8B-B14F-4D97-AF65-F5344CB8AC3E}">
        <p14:creationId xmlns:p14="http://schemas.microsoft.com/office/powerpoint/2010/main" val="1968084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837317" y="1503811"/>
            <a:ext cx="10266111" cy="954107"/>
          </a:xfrm>
          <a:prstGeom prst="rect">
            <a:avLst/>
          </a:prstGeom>
        </p:spPr>
        <p:txBody>
          <a:bodyPr wrap="square">
            <a:spAutoFit/>
          </a:bodyPr>
          <a:lstStyle/>
          <a:p>
            <a:pPr>
              <a:spcAft>
                <a:spcPts val="0"/>
              </a:spcAft>
            </a:pPr>
            <a:r>
              <a:rPr lang="zh-TW" altLang="en-US" sz="2800" b="1" dirty="0" smtClean="0">
                <a:latin typeface="微軟正黑體" panose="020B0604030504040204" pitchFamily="34" charset="-120"/>
                <a:ea typeface="微軟正黑體" panose="020B0604030504040204" pitchFamily="34" charset="-120"/>
              </a:rPr>
              <a:t>比較每個觀察</a:t>
            </a:r>
            <a:r>
              <a:rPr lang="zh-TW" altLang="en-US" sz="2800" b="1" dirty="0">
                <a:latin typeface="微軟正黑體" panose="020B0604030504040204" pitchFamily="34" charset="-120"/>
                <a:ea typeface="微軟正黑體" panose="020B0604030504040204" pitchFamily="34" charset="-120"/>
              </a:rPr>
              <a:t>到的順序</a:t>
            </a:r>
            <a:r>
              <a:rPr lang="zh-TW" altLang="en-US" sz="2800" b="1" dirty="0" smtClean="0">
                <a:latin typeface="微軟正黑體" panose="020B0604030504040204" pitchFamily="34" charset="-120"/>
                <a:ea typeface="微軟正黑體" panose="020B0604030504040204" pitchFamily="34" charset="-120"/>
              </a:rPr>
              <a:t>與</a:t>
            </a:r>
            <a:r>
              <a:rPr lang="en-US" altLang="zh-TW" sz="2800" b="1" dirty="0" smtClean="0">
                <a:latin typeface="微軟正黑體" panose="020B0604030504040204" pitchFamily="34" charset="-120"/>
                <a:ea typeface="微軟正黑體" panose="020B0604030504040204" pitchFamily="34" charset="-120"/>
              </a:rPr>
              <a:t>Gallup</a:t>
            </a:r>
            <a:r>
              <a:rPr lang="zh-TW" altLang="en-US" sz="2800" b="1" dirty="0">
                <a:latin typeface="微軟正黑體" panose="020B0604030504040204" pitchFamily="34" charset="-120"/>
                <a:ea typeface="微軟正黑體" panose="020B0604030504040204" pitchFamily="34" charset="-120"/>
              </a:rPr>
              <a:t>順序</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業者常用順序</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之間的</a:t>
            </a:r>
            <a:r>
              <a:rPr lang="en-US" altLang="zh-TW" sz="2800" b="1" dirty="0" err="1">
                <a:latin typeface="微軟正黑體" panose="020B0604030504040204" pitchFamily="34" charset="-120"/>
                <a:ea typeface="微軟正黑體" panose="020B0604030504040204" pitchFamily="34" charset="-120"/>
              </a:rPr>
              <a:t>Levenshtein</a:t>
            </a:r>
            <a:r>
              <a:rPr lang="zh-TW" altLang="en-US" sz="2800" b="1" dirty="0">
                <a:latin typeface="微軟正黑體" panose="020B0604030504040204" pitchFamily="34" charset="-120"/>
                <a:ea typeface="微軟正黑體" panose="020B0604030504040204" pitchFamily="34" charset="-120"/>
              </a:rPr>
              <a:t>距離</a:t>
            </a:r>
            <a:endParaRPr lang="zh-TW" altLang="zh-TW" sz="2800" b="1" dirty="0">
              <a:latin typeface="微軟正黑體" panose="020B0604030504040204" pitchFamily="34" charset="-120"/>
              <a:ea typeface="微軟正黑體" panose="020B0604030504040204" pitchFamily="34" charset="-120"/>
            </a:endParaRPr>
          </a:p>
        </p:txBody>
      </p:sp>
      <p:sp>
        <p:nvSpPr>
          <p:cNvPr id="3" name="矩形 2"/>
          <p:cNvSpPr/>
          <p:nvPr/>
        </p:nvSpPr>
        <p:spPr>
          <a:xfrm>
            <a:off x="128500" y="2746789"/>
            <a:ext cx="11935001"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每個觀察到的順序</a:t>
            </a:r>
            <a:r>
              <a:rPr lang="zh-TW" altLang="en-US" sz="2800" b="1" dirty="0" smtClean="0">
                <a:latin typeface="微軟正黑體" panose="020B0604030504040204" pitchFamily="34" charset="-120"/>
                <a:ea typeface="微軟正黑體" panose="020B0604030504040204" pitchFamily="34" charset="-120"/>
              </a:rPr>
              <a:t>與</a:t>
            </a:r>
            <a:r>
              <a:rPr lang="en-US" altLang="zh-TW" sz="2800" b="1" dirty="0" smtClean="0">
                <a:latin typeface="微軟正黑體" panose="020B0604030504040204" pitchFamily="34" charset="-120"/>
                <a:ea typeface="微軟正黑體" panose="020B0604030504040204" pitchFamily="34" charset="-120"/>
              </a:rPr>
              <a:t>Gallup</a:t>
            </a:r>
            <a:r>
              <a:rPr lang="zh-TW" altLang="en-US" sz="2800" b="1" dirty="0" smtClean="0">
                <a:latin typeface="微軟正黑體" panose="020B0604030504040204" pitchFamily="34" charset="-120"/>
                <a:ea typeface="微軟正黑體" panose="020B0604030504040204" pitchFamily="34" charset="-120"/>
              </a:rPr>
              <a:t>順序的</a:t>
            </a:r>
            <a:r>
              <a:rPr lang="zh-TW" altLang="en-US" sz="2800" b="1" dirty="0">
                <a:latin typeface="微軟正黑體" panose="020B0604030504040204" pitchFamily="34" charset="-120"/>
                <a:ea typeface="微軟正黑體" panose="020B0604030504040204" pitchFamily="34" charset="-120"/>
              </a:rPr>
              <a:t>平均</a:t>
            </a:r>
            <a:r>
              <a:rPr lang="en-US" altLang="zh-TW" sz="2800" b="1" dirty="0" err="1">
                <a:latin typeface="微軟正黑體" panose="020B0604030504040204" pitchFamily="34" charset="-120"/>
                <a:ea typeface="微軟正黑體" panose="020B0604030504040204" pitchFamily="34" charset="-120"/>
              </a:rPr>
              <a:t>Levenshtein</a:t>
            </a:r>
            <a:r>
              <a:rPr lang="zh-TW" altLang="en-US" sz="2800" b="1" dirty="0" smtClean="0">
                <a:latin typeface="微軟正黑體" panose="020B0604030504040204" pitchFamily="34" charset="-120"/>
                <a:ea typeface="微軟正黑體" panose="020B0604030504040204" pitchFamily="34" charset="-120"/>
              </a:rPr>
              <a:t>距離為</a:t>
            </a:r>
            <a:r>
              <a:rPr lang="en-US" altLang="zh-TW" sz="2800" b="1" dirty="0" smtClean="0">
                <a:latin typeface="微軟正黑體" panose="020B0604030504040204" pitchFamily="34" charset="-120"/>
                <a:ea typeface="微軟正黑體" panose="020B0604030504040204" pitchFamily="34" charset="-120"/>
              </a:rPr>
              <a:t>0.377</a:t>
            </a:r>
            <a:endParaRPr lang="zh-TW" altLang="en-US" sz="2800" b="1" dirty="0">
              <a:latin typeface="微軟正黑體" panose="020B0604030504040204" pitchFamily="34" charset="-120"/>
              <a:ea typeface="微軟正黑體" panose="020B0604030504040204" pitchFamily="34" charset="-120"/>
            </a:endParaRPr>
          </a:p>
        </p:txBody>
      </p:sp>
      <p:sp>
        <p:nvSpPr>
          <p:cNvPr id="20" name="矩形 19"/>
          <p:cNvSpPr/>
          <p:nvPr/>
        </p:nvSpPr>
        <p:spPr>
          <a:xfrm>
            <a:off x="128500" y="3558880"/>
            <a:ext cx="11456029"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每個觀察到的順序</a:t>
            </a:r>
            <a:r>
              <a:rPr lang="zh-TW" altLang="en-US" sz="2800" b="1" dirty="0" smtClean="0">
                <a:latin typeface="微軟正黑體" panose="020B0604030504040204" pitchFamily="34" charset="-120"/>
                <a:ea typeface="微軟正黑體" panose="020B0604030504040204" pitchFamily="34" charset="-120"/>
              </a:rPr>
              <a:t>與</a:t>
            </a:r>
            <a:r>
              <a:rPr lang="zh-TW" altLang="en-US" sz="2800" b="1" dirty="0">
                <a:latin typeface="微軟正黑體" panose="020B0604030504040204" pitchFamily="34" charset="-120"/>
                <a:ea typeface="微軟正黑體" panose="020B0604030504040204" pitchFamily="34" charset="-120"/>
              </a:rPr>
              <a:t>業者常用順序</a:t>
            </a:r>
            <a:r>
              <a:rPr lang="zh-TW" altLang="en-US" sz="2800" b="1" dirty="0" smtClean="0">
                <a:latin typeface="微軟正黑體" panose="020B0604030504040204" pitchFamily="34" charset="-120"/>
                <a:ea typeface="微軟正黑體" panose="020B0604030504040204" pitchFamily="34" charset="-120"/>
              </a:rPr>
              <a:t>的</a:t>
            </a:r>
            <a:r>
              <a:rPr lang="zh-TW" altLang="en-US" sz="2800" b="1" dirty="0">
                <a:latin typeface="微軟正黑體" panose="020B0604030504040204" pitchFamily="34" charset="-120"/>
                <a:ea typeface="微軟正黑體" panose="020B0604030504040204" pitchFamily="34" charset="-120"/>
              </a:rPr>
              <a:t>平均</a:t>
            </a:r>
            <a:r>
              <a:rPr lang="en-US" altLang="zh-TW" sz="2800" b="1" dirty="0" err="1">
                <a:latin typeface="微軟正黑體" panose="020B0604030504040204" pitchFamily="34" charset="-120"/>
                <a:ea typeface="微軟正黑體" panose="020B0604030504040204" pitchFamily="34" charset="-120"/>
              </a:rPr>
              <a:t>Levenshtein</a:t>
            </a:r>
            <a:r>
              <a:rPr lang="zh-TW" altLang="en-US" sz="2800" b="1" dirty="0" smtClean="0">
                <a:latin typeface="微軟正黑體" panose="020B0604030504040204" pitchFamily="34" charset="-120"/>
                <a:ea typeface="微軟正黑體" panose="020B0604030504040204" pitchFamily="34" charset="-120"/>
              </a:rPr>
              <a:t>距離為</a:t>
            </a:r>
            <a:r>
              <a:rPr lang="en-US" altLang="zh-TW" sz="2800" b="1" dirty="0" smtClean="0">
                <a:latin typeface="微軟正黑體" panose="020B0604030504040204" pitchFamily="34" charset="-120"/>
                <a:ea typeface="微軟正黑體" panose="020B0604030504040204" pitchFamily="34" charset="-120"/>
              </a:rPr>
              <a:t>0.523</a:t>
            </a:r>
            <a:endParaRPr lang="zh-TW" altLang="zh-TW"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627017" y="4109361"/>
            <a:ext cx="5178021" cy="523220"/>
          </a:xfrm>
          <a:prstGeom prst="rect">
            <a:avLst/>
          </a:prstGeom>
        </p:spPr>
        <p:txBody>
          <a:bodyPr wrap="none">
            <a:spAutoFit/>
          </a:bodyPr>
          <a:lstStyle/>
          <a:p>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t 24  =  -6.62; p  &lt; 0.0001</a:t>
            </a:r>
            <a:r>
              <a:rPr lang="zh-TW" altLang="en-US" sz="2800" b="1" dirty="0">
                <a:latin typeface="微軟正黑體" panose="020B0604030504040204" pitchFamily="34" charset="-120"/>
                <a:ea typeface="微軟正黑體" panose="020B0604030504040204" pitchFamily="34" charset="-120"/>
              </a:rPr>
              <a:t>）</a:t>
            </a:r>
          </a:p>
        </p:txBody>
      </p:sp>
      <p:sp>
        <p:nvSpPr>
          <p:cNvPr id="21" name="圓角矩形 20"/>
          <p:cNvSpPr/>
          <p:nvPr/>
        </p:nvSpPr>
        <p:spPr>
          <a:xfrm>
            <a:off x="219891" y="5005396"/>
            <a:ext cx="11752218" cy="1197427"/>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US" altLang="zh-TW" sz="2800" b="1" dirty="0">
                <a:solidFill>
                  <a:prstClr val="black"/>
                </a:solidFill>
                <a:latin typeface="微軟正黑體" panose="020B0604030504040204" pitchFamily="34" charset="-120"/>
                <a:ea typeface="微軟正黑體" panose="020B0604030504040204" pitchFamily="34" charset="-120"/>
              </a:rPr>
              <a:t>Gallup</a:t>
            </a:r>
            <a:r>
              <a:rPr lang="zh-TW" altLang="en-US" sz="2800" b="1" dirty="0">
                <a:solidFill>
                  <a:prstClr val="black"/>
                </a:solidFill>
                <a:latin typeface="微軟正黑體" panose="020B0604030504040204" pitchFamily="34" charset="-120"/>
                <a:ea typeface="微軟正黑體" panose="020B0604030504040204" pitchFamily="34" charset="-120"/>
              </a:rPr>
              <a:t>所提出的順序比業者常用順序，更符合實際所觀察到的</a:t>
            </a:r>
            <a:r>
              <a:rPr lang="zh-TW" altLang="en-US" sz="2800" b="1" dirty="0" smtClean="0">
                <a:solidFill>
                  <a:prstClr val="black"/>
                </a:solidFill>
                <a:latin typeface="微軟正黑體" panose="020B0604030504040204" pitchFamily="34" charset="-120"/>
                <a:ea typeface="微軟正黑體" panose="020B0604030504040204" pitchFamily="34" charset="-120"/>
              </a:rPr>
              <a:t>順序，</a:t>
            </a:r>
            <a:endParaRPr lang="zh-TW" altLang="en-US" sz="2800" b="1" dirty="0">
              <a:solidFill>
                <a:prstClr val="black"/>
              </a:solidFill>
              <a:latin typeface="微軟正黑體" panose="020B0604030504040204" pitchFamily="34" charset="-120"/>
              <a:ea typeface="微軟正黑體" panose="020B0604030504040204" pitchFamily="34" charset="-120"/>
            </a:endParaRPr>
          </a:p>
          <a:p>
            <a:pPr lvl="0" algn="ctr"/>
            <a:r>
              <a:rPr lang="zh-TW" altLang="en-US" sz="2800" b="1" dirty="0">
                <a:solidFill>
                  <a:prstClr val="black"/>
                </a:solidFill>
                <a:latin typeface="微軟正黑體" panose="020B0604030504040204" pitchFamily="34" charset="-120"/>
                <a:ea typeface="微軟正黑體" panose="020B0604030504040204" pitchFamily="34" charset="-120"/>
              </a:rPr>
              <a:t>可以證明假設二：閱讀書本的掃描路徑，更能代表消費者觀看菜單的路徑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80168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pic>
        <p:nvPicPr>
          <p:cNvPr id="7" name="圖片 6"/>
          <p:cNvPicPr>
            <a:picLocks noChangeAspect="1"/>
          </p:cNvPicPr>
          <p:nvPr/>
        </p:nvPicPr>
        <p:blipFill>
          <a:blip r:embed="rId3"/>
          <a:stretch>
            <a:fillRect/>
          </a:stretch>
        </p:blipFill>
        <p:spPr>
          <a:xfrm>
            <a:off x="0" y="2569029"/>
            <a:ext cx="12192000" cy="4338205"/>
          </a:xfrm>
          <a:prstGeom prst="rect">
            <a:avLst/>
          </a:prstGeom>
        </p:spPr>
      </p:pic>
      <p:sp>
        <p:nvSpPr>
          <p:cNvPr id="16" name="橢圓 15"/>
          <p:cNvSpPr/>
          <p:nvPr/>
        </p:nvSpPr>
        <p:spPr>
          <a:xfrm>
            <a:off x="7784916" y="4833258"/>
            <a:ext cx="2121084" cy="4572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橢圓 17"/>
          <p:cNvSpPr/>
          <p:nvPr/>
        </p:nvSpPr>
        <p:spPr>
          <a:xfrm>
            <a:off x="5847259" y="3461658"/>
            <a:ext cx="1937657" cy="4572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15557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pic>
        <p:nvPicPr>
          <p:cNvPr id="7" name="圖片 6"/>
          <p:cNvPicPr>
            <a:picLocks noChangeAspect="1"/>
          </p:cNvPicPr>
          <p:nvPr/>
        </p:nvPicPr>
        <p:blipFill>
          <a:blip r:embed="rId3"/>
          <a:stretch>
            <a:fillRect/>
          </a:stretch>
        </p:blipFill>
        <p:spPr>
          <a:xfrm>
            <a:off x="0" y="2569029"/>
            <a:ext cx="12192000" cy="4338205"/>
          </a:xfrm>
          <a:prstGeom prst="rect">
            <a:avLst/>
          </a:prstGeom>
        </p:spPr>
      </p:pic>
      <p:sp>
        <p:nvSpPr>
          <p:cNvPr id="18" name="橢圓 17"/>
          <p:cNvSpPr/>
          <p:nvPr/>
        </p:nvSpPr>
        <p:spPr>
          <a:xfrm>
            <a:off x="7610745" y="5478361"/>
            <a:ext cx="1937657" cy="46524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矩形 1"/>
          <p:cNvSpPr/>
          <p:nvPr/>
        </p:nvSpPr>
        <p:spPr>
          <a:xfrm>
            <a:off x="205945" y="1440040"/>
            <a:ext cx="1162347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菜單第一頁</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類別</a:t>
            </a:r>
            <a:r>
              <a:rPr lang="en-US" altLang="zh-TW" sz="2800" b="1" dirty="0">
                <a:latin typeface="微軟正黑體" panose="020B0604030504040204" pitchFamily="34" charset="-120"/>
                <a:ea typeface="微軟正黑體" panose="020B0604030504040204" pitchFamily="34" charset="-120"/>
              </a:rPr>
              <a:t>1,2,3</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flatbreads, appetizers, and salads) </a:t>
            </a:r>
            <a:r>
              <a:rPr lang="zh-TW" altLang="en-US" sz="2800" b="1" dirty="0">
                <a:latin typeface="微軟正黑體" panose="020B0604030504040204" pitchFamily="34" charset="-120"/>
                <a:ea typeface="微軟正黑體" panose="020B0604030504040204" pitchFamily="34" charset="-120"/>
              </a:rPr>
              <a:t>的第</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次和第</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次平均注視時間上，並沒有顯著的差異</a:t>
            </a:r>
            <a:r>
              <a:rPr lang="en-US" altLang="zh-TW" sz="2800" b="1" dirty="0">
                <a:latin typeface="微軟正黑體" panose="020B0604030504040204" pitchFamily="34" charset="-120"/>
                <a:ea typeface="微軟正黑體" panose="020B0604030504040204" pitchFamily="34" charset="-120"/>
              </a:rPr>
              <a:t>(t110 = 0.02; p &gt; 0.98)</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5266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pic>
        <p:nvPicPr>
          <p:cNvPr id="7" name="圖片 6"/>
          <p:cNvPicPr>
            <a:picLocks noChangeAspect="1"/>
          </p:cNvPicPr>
          <p:nvPr/>
        </p:nvPicPr>
        <p:blipFill>
          <a:blip r:embed="rId3"/>
          <a:stretch>
            <a:fillRect/>
          </a:stretch>
        </p:blipFill>
        <p:spPr>
          <a:xfrm>
            <a:off x="0" y="2569029"/>
            <a:ext cx="12192000" cy="4338205"/>
          </a:xfrm>
          <a:prstGeom prst="rect">
            <a:avLst/>
          </a:prstGeom>
        </p:spPr>
      </p:pic>
      <p:sp>
        <p:nvSpPr>
          <p:cNvPr id="18" name="橢圓 17"/>
          <p:cNvSpPr/>
          <p:nvPr/>
        </p:nvSpPr>
        <p:spPr>
          <a:xfrm>
            <a:off x="7610745" y="5878285"/>
            <a:ext cx="1937657" cy="37011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矩形 1"/>
          <p:cNvSpPr/>
          <p:nvPr/>
        </p:nvSpPr>
        <p:spPr>
          <a:xfrm>
            <a:off x="205945" y="1440040"/>
            <a:ext cx="1162347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菜單第二頁</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類別</a:t>
            </a:r>
            <a:r>
              <a:rPr lang="en-US" altLang="zh-TW" sz="2800" b="1" dirty="0">
                <a:latin typeface="微軟正黑體" panose="020B0604030504040204" pitchFamily="34" charset="-120"/>
                <a:ea typeface="微軟正黑體" panose="020B0604030504040204" pitchFamily="34" charset="-120"/>
              </a:rPr>
              <a:t>4,5</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pastas and entrees)</a:t>
            </a:r>
            <a:r>
              <a:rPr lang="zh-TW" altLang="en-US" sz="2800" b="1" dirty="0">
                <a:latin typeface="微軟正黑體" panose="020B0604030504040204" pitchFamily="34" charset="-120"/>
                <a:ea typeface="微軟正黑體" panose="020B0604030504040204" pitchFamily="34" charset="-120"/>
              </a:rPr>
              <a:t>的第</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次和第</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次平均注視時間上，並有顯著的差異</a:t>
            </a:r>
            <a:r>
              <a:rPr lang="en-US" altLang="zh-TW" sz="2800" b="1" dirty="0">
                <a:latin typeface="微軟正黑體" panose="020B0604030504040204" pitchFamily="34" charset="-120"/>
                <a:ea typeface="微軟正黑體" panose="020B0604030504040204" pitchFamily="34" charset="-120"/>
              </a:rPr>
              <a:t>(t95 = 2.15; p &lt; 0.05)</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162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537003" y="1658516"/>
            <a:ext cx="10977815" cy="1384995"/>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每位受試者在每菜單區域</a:t>
            </a:r>
            <a:r>
              <a:rPr lang="en-US" altLang="zh-TW" sz="2800" b="1" dirty="0">
                <a:latin typeface="微軟正黑體" panose="020B0604030504040204" pitchFamily="34" charset="-120"/>
                <a:ea typeface="微軟正黑體" panose="020B0604030504040204" pitchFamily="34" charset="-120"/>
              </a:rPr>
              <a:t>(1,2,4,5)</a:t>
            </a:r>
            <a:r>
              <a:rPr lang="zh-TW" altLang="en-US" sz="2800" b="1" dirty="0">
                <a:latin typeface="微軟正黑體" panose="020B0604030504040204" pitchFamily="34" charset="-120"/>
                <a:ea typeface="微軟正黑體" panose="020B0604030504040204" pitchFamily="34" charset="-120"/>
              </a:rPr>
              <a:t>的平均注視次數在統計上沒有差異。但每頁的底部區域（</a:t>
            </a:r>
            <a:r>
              <a:rPr lang="en-US" altLang="zh-TW" sz="2800" b="1" dirty="0">
                <a:latin typeface="微軟正黑體" panose="020B0604030504040204" pitchFamily="34" charset="-120"/>
                <a:ea typeface="微軟正黑體" panose="020B0604030504040204" pitchFamily="34" charset="-120"/>
              </a:rPr>
              <a:t>3,6</a:t>
            </a:r>
            <a:r>
              <a:rPr lang="zh-TW" altLang="en-US" sz="2800" b="1" dirty="0">
                <a:latin typeface="微軟正黑體" panose="020B0604030504040204" pitchFamily="34" charset="-120"/>
                <a:ea typeface="微軟正黑體" panose="020B0604030504040204" pitchFamily="34" charset="-120"/>
              </a:rPr>
              <a:t>）在統計上明顯比其他區域的注視次數還要少，為菜單上的拙劣點</a:t>
            </a:r>
            <a:endParaRPr lang="zh-TW" altLang="en-US" sz="2800" b="1" dirty="0">
              <a:latin typeface="微軟正黑體" panose="020B0604030504040204" pitchFamily="34" charset="-120"/>
              <a:ea typeface="微軟正黑體" panose="020B0604030504040204" pitchFamily="34" charset="-120"/>
            </a:endParaRPr>
          </a:p>
        </p:txBody>
      </p:sp>
      <p:sp>
        <p:nvSpPr>
          <p:cNvPr id="28" name="圓角矩形 27"/>
          <p:cNvSpPr/>
          <p:nvPr/>
        </p:nvSpPr>
        <p:spPr>
          <a:xfrm>
            <a:off x="784344" y="3461727"/>
            <a:ext cx="10483132" cy="718387"/>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不知道是因為菜單上的類別位置，還是因為這些類別內的內容</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9" name="矩形 28"/>
          <p:cNvSpPr/>
          <p:nvPr/>
        </p:nvSpPr>
        <p:spPr>
          <a:xfrm>
            <a:off x="967129" y="3565237"/>
            <a:ext cx="9888517" cy="523220"/>
          </a:xfrm>
          <a:prstGeom prst="rect">
            <a:avLst/>
          </a:prstGeom>
        </p:spPr>
        <p:txBody>
          <a:bodyPr wrap="square">
            <a:spAutoFit/>
          </a:bodyPr>
          <a:lstStyle/>
          <a:p>
            <a:pPr algn="ctr"/>
            <a:endParaRPr lang="en-US" altLang="zh-TW" sz="2800" b="1" dirty="0" smtClean="0">
              <a:latin typeface="微軟正黑體" panose="020B0604030504040204" pitchFamily="34" charset="-120"/>
              <a:ea typeface="微軟正黑體" panose="020B0604030504040204" pitchFamily="34" charset="-120"/>
            </a:endParaRPr>
          </a:p>
        </p:txBody>
      </p:sp>
      <p:sp>
        <p:nvSpPr>
          <p:cNvPr id="2" name="矩形 1"/>
          <p:cNvSpPr/>
          <p:nvPr/>
        </p:nvSpPr>
        <p:spPr>
          <a:xfrm>
            <a:off x="537002" y="4598330"/>
            <a:ext cx="10977815" cy="954107"/>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這項研究只對眼球進行追蹤，但並未深入調查每位受測者進行每條眼球移動路徑的原因</a:t>
            </a:r>
          </a:p>
        </p:txBody>
      </p:sp>
      <p:sp>
        <p:nvSpPr>
          <p:cNvPr id="18" name="圓角矩形 17"/>
          <p:cNvSpPr/>
          <p:nvPr/>
        </p:nvSpPr>
        <p:spPr>
          <a:xfrm>
            <a:off x="784344" y="5970653"/>
            <a:ext cx="10483132" cy="718387"/>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不知道受測者對菜單上的注視時間是否</a:t>
            </a:r>
            <a:r>
              <a:rPr lang="zh-TW" altLang="en-US" sz="2800" b="1" dirty="0" smtClean="0">
                <a:solidFill>
                  <a:prstClr val="black"/>
                </a:solidFill>
                <a:latin typeface="微軟正黑體" panose="020B0604030504040204" pitchFamily="34" charset="-120"/>
                <a:ea typeface="微軟正黑體" panose="020B0604030504040204" pitchFamily="34" charset="-120"/>
              </a:rPr>
              <a:t>為他們</a:t>
            </a:r>
            <a:r>
              <a:rPr lang="zh-TW" altLang="en-US" sz="2800" b="1" dirty="0">
                <a:solidFill>
                  <a:prstClr val="black"/>
                </a:solidFill>
                <a:latin typeface="微軟正黑體" panose="020B0604030504040204" pitchFamily="34" charset="-120"/>
                <a:ea typeface="微軟正黑體" panose="020B0604030504040204" pitchFamily="34" charset="-120"/>
              </a:rPr>
              <a:t>最後所點的餐點</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73729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537003" y="1658516"/>
            <a:ext cx="10977815" cy="954107"/>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本研究使用兩面格式的菜單，但現今已有許多其他格式的菜單</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單頁或</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折頁</a:t>
            </a:r>
            <a:r>
              <a:rPr lang="en-US" altLang="zh-TW" sz="2800" b="1" dirty="0" smtClean="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29" name="矩形 28"/>
          <p:cNvSpPr/>
          <p:nvPr/>
        </p:nvSpPr>
        <p:spPr>
          <a:xfrm>
            <a:off x="967129" y="3565237"/>
            <a:ext cx="9888517" cy="523220"/>
          </a:xfrm>
          <a:prstGeom prst="rect">
            <a:avLst/>
          </a:prstGeom>
        </p:spPr>
        <p:txBody>
          <a:bodyPr wrap="square">
            <a:spAutoFit/>
          </a:bodyPr>
          <a:lstStyle/>
          <a:p>
            <a:pPr algn="ctr"/>
            <a:endParaRPr lang="en-US" altLang="zh-TW" sz="2800" b="1" dirty="0" smtClean="0">
              <a:latin typeface="微軟正黑體" panose="020B0604030504040204" pitchFamily="34" charset="-120"/>
              <a:ea typeface="微軟正黑體" panose="020B0604030504040204" pitchFamily="34" charset="-120"/>
            </a:endParaRPr>
          </a:p>
        </p:txBody>
      </p:sp>
      <p:sp>
        <p:nvSpPr>
          <p:cNvPr id="2" name="矩形 1"/>
          <p:cNvSpPr/>
          <p:nvPr/>
        </p:nvSpPr>
        <p:spPr>
          <a:xfrm>
            <a:off x="537002" y="3395959"/>
            <a:ext cx="10977815" cy="1384995"/>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這項研究研究了消費者在閱讀菜單時的觀看路徑，但沒有深入探討注視行為、注視順序、觀看</a:t>
            </a:r>
            <a:r>
              <a:rPr lang="zh-TW" altLang="en-US" sz="2800" b="1" dirty="0" smtClean="0">
                <a:latin typeface="微軟正黑體" panose="020B0604030504040204" pitchFamily="34" charset="-120"/>
                <a:ea typeface="微軟正黑體" panose="020B0604030504040204" pitchFamily="34" charset="-120"/>
              </a:rPr>
              <a:t>頻率是否</a:t>
            </a:r>
            <a:r>
              <a:rPr lang="zh-TW" altLang="en-US" sz="2800" b="1" dirty="0">
                <a:latin typeface="微軟正黑體" panose="020B0604030504040204" pitchFamily="34" charset="-120"/>
                <a:ea typeface="微軟正黑體" panose="020B0604030504040204" pitchFamily="34" charset="-120"/>
              </a:rPr>
              <a:t>影響對菜單項目的記憶或購買行為。</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52002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2482773"/>
            <a:ext cx="11091538"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初始效應（</a:t>
            </a:r>
            <a:r>
              <a:rPr lang="en-US" altLang="zh-TW" sz="2800" b="1" dirty="0">
                <a:solidFill>
                  <a:prstClr val="black"/>
                </a:solidFill>
                <a:latin typeface="微軟正黑體" panose="020B0604030504040204" pitchFamily="34" charset="-120"/>
                <a:ea typeface="微軟正黑體" panose="020B0604030504040204" pitchFamily="34" charset="-120"/>
              </a:rPr>
              <a:t>primacy effect</a:t>
            </a:r>
            <a:r>
              <a:rPr lang="zh-TW" altLang="en-US" sz="2800" b="1" dirty="0">
                <a:solidFill>
                  <a:prstClr val="black"/>
                </a:solidFill>
                <a:latin typeface="微軟正黑體" panose="020B0604030504040204" pitchFamily="34" charset="-120"/>
                <a:ea typeface="微軟正黑體" panose="020B0604030504040204" pitchFamily="34" charset="-120"/>
              </a:rPr>
              <a:t>）：對「第一印象」所產生的心理現象，指最先接觸的事物會給人留下深刻的感知或認知，影響人對事物的感知和判斷。</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948102" y="1717220"/>
            <a:ext cx="5909898"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序位效應（</a:t>
            </a:r>
            <a:r>
              <a:rPr lang="en-US" altLang="zh-TW" sz="2800" b="1" dirty="0">
                <a:solidFill>
                  <a:schemeClr val="tx1"/>
                </a:solidFill>
                <a:latin typeface="微軟正黑體" panose="020B0604030504040204" pitchFamily="34" charset="-120"/>
                <a:ea typeface="微軟正黑體" panose="020B0604030504040204" pitchFamily="34" charset="-120"/>
              </a:rPr>
              <a:t>serial-position effect</a:t>
            </a:r>
            <a:r>
              <a:rPr lang="zh-TW" altLang="en-US" sz="2800" b="1" dirty="0">
                <a:solidFill>
                  <a:schemeClr val="tx1"/>
                </a:solidFill>
                <a:latin typeface="微軟正黑體" panose="020B0604030504040204" pitchFamily="34" charset="-120"/>
                <a:ea typeface="微軟正黑體" panose="020B0604030504040204" pitchFamily="34" charset="-120"/>
              </a:rPr>
              <a:t>）</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8" name="矩形 7"/>
          <p:cNvSpPr/>
          <p:nvPr/>
        </p:nvSpPr>
        <p:spPr>
          <a:xfrm>
            <a:off x="403777" y="3920662"/>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時近效應（</a:t>
            </a:r>
            <a:r>
              <a:rPr lang="en-US" altLang="zh-TW" sz="2800" b="1" dirty="0" err="1">
                <a:solidFill>
                  <a:prstClr val="black"/>
                </a:solidFill>
                <a:latin typeface="微軟正黑體" panose="020B0604030504040204" pitchFamily="34" charset="-120"/>
                <a:ea typeface="微軟正黑體" panose="020B0604030504040204" pitchFamily="34" charset="-120"/>
              </a:rPr>
              <a:t>recency</a:t>
            </a:r>
            <a:r>
              <a:rPr lang="en-US" altLang="zh-TW" sz="2800" b="1" dirty="0">
                <a:solidFill>
                  <a:prstClr val="black"/>
                </a:solidFill>
                <a:latin typeface="微軟正黑體" panose="020B0604030504040204" pitchFamily="34" charset="-120"/>
                <a:ea typeface="微軟正黑體" panose="020B0604030504040204" pitchFamily="34" charset="-120"/>
              </a:rPr>
              <a:t> effect</a:t>
            </a:r>
            <a:r>
              <a:rPr lang="zh-TW" altLang="en-US" sz="2800" b="1" dirty="0">
                <a:solidFill>
                  <a:prstClr val="black"/>
                </a:solidFill>
                <a:latin typeface="微軟正黑體" panose="020B0604030504040204" pitchFamily="34" charset="-120"/>
                <a:ea typeface="微軟正黑體" panose="020B0604030504040204" pitchFamily="34" charset="-120"/>
              </a:rPr>
              <a:t>）：在行為過程中，對最近一次接觸的事物會給人留下深刻的感知或認知，對初始效應有所影響</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圓角矩形 8"/>
          <p:cNvSpPr/>
          <p:nvPr/>
        </p:nvSpPr>
        <p:spPr>
          <a:xfrm>
            <a:off x="948102" y="5002075"/>
            <a:ext cx="6367098"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雷斯多夫效應（</a:t>
            </a:r>
            <a:r>
              <a:rPr lang="en-US" altLang="zh-TW" sz="2800" b="1" dirty="0">
                <a:solidFill>
                  <a:schemeClr val="tx1"/>
                </a:solidFill>
                <a:latin typeface="微軟正黑體" panose="020B0604030504040204" pitchFamily="34" charset="-120"/>
                <a:ea typeface="微軟正黑體" panose="020B0604030504040204" pitchFamily="34" charset="-120"/>
              </a:rPr>
              <a:t>Von </a:t>
            </a:r>
            <a:r>
              <a:rPr lang="en-US" altLang="zh-TW" sz="2800" b="1" dirty="0" err="1">
                <a:solidFill>
                  <a:schemeClr val="tx1"/>
                </a:solidFill>
                <a:latin typeface="微軟正黑體" panose="020B0604030504040204" pitchFamily="34" charset="-120"/>
                <a:ea typeface="微軟正黑體" panose="020B0604030504040204" pitchFamily="34" charset="-120"/>
              </a:rPr>
              <a:t>Restorff</a:t>
            </a:r>
            <a:r>
              <a:rPr lang="en-US" altLang="zh-TW" sz="2800" b="1" dirty="0">
                <a:solidFill>
                  <a:schemeClr val="tx1"/>
                </a:solidFill>
                <a:latin typeface="微軟正黑體" panose="020B0604030504040204" pitchFamily="34" charset="-120"/>
                <a:ea typeface="微軟正黑體" panose="020B0604030504040204" pitchFamily="34" charset="-120"/>
              </a:rPr>
              <a:t> effect</a:t>
            </a:r>
            <a:r>
              <a:rPr lang="zh-TW" altLang="en-US" sz="2800" b="1" dirty="0">
                <a:solidFill>
                  <a:schemeClr val="tx1"/>
                </a:solidFill>
                <a:latin typeface="微軟正黑體" panose="020B0604030504040204" pitchFamily="34" charset="-120"/>
                <a:ea typeface="微軟正黑體" panose="020B0604030504040204" pitchFamily="34" charset="-120"/>
              </a:rPr>
              <a:t>）</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403777" y="5918303"/>
            <a:ext cx="11091538"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指人們容易記住資訊中最特殊的</a:t>
            </a:r>
            <a:r>
              <a:rPr lang="zh-TW" altLang="en-US" sz="2800" b="1" dirty="0" smtClean="0">
                <a:solidFill>
                  <a:prstClr val="black"/>
                </a:solidFill>
                <a:latin typeface="微軟正黑體" panose="020B0604030504040204" pitchFamily="34" charset="-120"/>
                <a:ea typeface="微軟正黑體" panose="020B0604030504040204" pitchFamily="34" charset="-120"/>
              </a:rPr>
              <a:t>部分</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5218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06435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雷斯托夫效應</a:t>
            </a:r>
            <a:r>
              <a:rPr lang="zh-TW" altLang="en-US" sz="2800" b="1" dirty="0" smtClean="0">
                <a:solidFill>
                  <a:prstClr val="black"/>
                </a:solidFill>
                <a:latin typeface="微軟正黑體" panose="020B0604030504040204" pitchFamily="34" charset="-120"/>
                <a:ea typeface="微軟正黑體" panose="020B0604030504040204" pitchFamily="34" charset="-120"/>
              </a:rPr>
              <a:t>無論在</a:t>
            </a:r>
            <a:r>
              <a:rPr lang="zh-TW" altLang="en-US" sz="2800" b="1" dirty="0">
                <a:solidFill>
                  <a:prstClr val="black"/>
                </a:solidFill>
                <a:latin typeface="微軟正黑體" panose="020B0604030504040204" pitchFamily="34" charset="-120"/>
                <a:ea typeface="微軟正黑體" panose="020B0604030504040204" pitchFamily="34" charset="-120"/>
              </a:rPr>
              <a:t>菜單</a:t>
            </a:r>
            <a:r>
              <a:rPr lang="zh-TW" altLang="en-US" sz="2800" b="1" dirty="0" smtClean="0">
                <a:solidFill>
                  <a:prstClr val="black"/>
                </a:solidFill>
                <a:latin typeface="微軟正黑體" panose="020B0604030504040204" pitchFamily="34" charset="-120"/>
                <a:ea typeface="微軟正黑體" panose="020B0604030504040204" pitchFamily="34" charset="-120"/>
              </a:rPr>
              <a:t>上的項</a:t>
            </a:r>
            <a:r>
              <a:rPr lang="zh-TW" altLang="en-US" sz="2800" b="1" dirty="0">
                <a:solidFill>
                  <a:prstClr val="black"/>
                </a:solidFill>
                <a:latin typeface="微軟正黑體" panose="020B0604030504040204" pitchFamily="34" charset="-120"/>
                <a:ea typeface="微軟正黑體" panose="020B0604030504040204" pitchFamily="34" charset="-120"/>
              </a:rPr>
              <a:t>目</a:t>
            </a:r>
            <a:r>
              <a:rPr lang="zh-TW" altLang="en-US" sz="2800" b="1" dirty="0" smtClean="0">
                <a:solidFill>
                  <a:prstClr val="black"/>
                </a:solidFill>
                <a:latin typeface="微軟正黑體" panose="020B0604030504040204" pitchFamily="34" charset="-120"/>
                <a:ea typeface="微軟正黑體" panose="020B0604030504040204" pitchFamily="34" charset="-120"/>
              </a:rPr>
              <a:t>有</a:t>
            </a:r>
            <a:r>
              <a:rPr lang="zh-TW" altLang="en-US" sz="2800" b="1" dirty="0">
                <a:solidFill>
                  <a:prstClr val="black"/>
                </a:solidFill>
                <a:latin typeface="微軟正黑體" panose="020B0604030504040204" pitchFamily="34" charset="-120"/>
                <a:ea typeface="微軟正黑體" panose="020B0604030504040204" pitchFamily="34" charset="-120"/>
              </a:rPr>
              <a:t>多獨特</a:t>
            </a:r>
            <a:r>
              <a:rPr lang="zh-TW" altLang="en-US" sz="2800" b="1" dirty="0" smtClean="0">
                <a:solidFill>
                  <a:prstClr val="black"/>
                </a:solidFill>
                <a:latin typeface="微軟正黑體" panose="020B0604030504040204" pitchFamily="34" charset="-120"/>
                <a:ea typeface="微軟正黑體" panose="020B0604030504040204" pitchFamily="34" charset="-120"/>
              </a:rPr>
              <a:t>，都</a:t>
            </a:r>
            <a:r>
              <a:rPr lang="zh-TW" altLang="en-US" sz="2800" b="1" dirty="0">
                <a:solidFill>
                  <a:prstClr val="black"/>
                </a:solidFill>
                <a:latin typeface="微軟正黑體" panose="020B0604030504040204" pitchFamily="34" charset="-120"/>
                <a:ea typeface="微軟正黑體" panose="020B0604030504040204" pitchFamily="34" charset="-120"/>
              </a:rPr>
              <a:t>不是提高記憶力的必要條件（</a:t>
            </a:r>
            <a:r>
              <a:rPr lang="en-US" altLang="zh-TW" sz="2800" b="1" dirty="0">
                <a:solidFill>
                  <a:prstClr val="black"/>
                </a:solidFill>
                <a:latin typeface="微軟正黑體" panose="020B0604030504040204" pitchFamily="34" charset="-120"/>
                <a:ea typeface="微軟正黑體" panose="020B0604030504040204" pitchFamily="34" charset="-120"/>
              </a:rPr>
              <a:t>Hunt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1995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6960865" y="2989256"/>
            <a:ext cx="5083613" cy="3868744"/>
          </a:xfrm>
          <a:prstGeom prst="rect">
            <a:avLst/>
          </a:prstGeom>
        </p:spPr>
      </p:pic>
      <p:sp>
        <p:nvSpPr>
          <p:cNvPr id="13" name="矩形 12"/>
          <p:cNvSpPr/>
          <p:nvPr/>
        </p:nvSpPr>
        <p:spPr>
          <a:xfrm>
            <a:off x="425049" y="3108083"/>
            <a:ext cx="6535816" cy="1384995"/>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這張圖為菜單設計文獻中經常被引用掃描路徑，但其模式尚未經過實際驗證，也未解釋其潛在原因。</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50005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06435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菜單和圖形設計師</a:t>
            </a:r>
            <a:r>
              <a:rPr lang="en-US" altLang="zh-TW" sz="2800" b="1" dirty="0">
                <a:solidFill>
                  <a:prstClr val="black"/>
                </a:solidFill>
                <a:latin typeface="微軟正黑體" panose="020B0604030504040204" pitchFamily="34" charset="-120"/>
                <a:ea typeface="微軟正黑體" panose="020B0604030504040204" pitchFamily="34" charset="-120"/>
              </a:rPr>
              <a:t>William </a:t>
            </a:r>
            <a:r>
              <a:rPr lang="en-US" altLang="zh-TW" sz="2800" b="1" dirty="0" err="1">
                <a:solidFill>
                  <a:prstClr val="black"/>
                </a:solidFill>
                <a:latin typeface="微軟正黑體" panose="020B0604030504040204" pitchFamily="34" charset="-120"/>
                <a:ea typeface="微軟正黑體" panose="020B0604030504040204" pitchFamily="34" charset="-120"/>
              </a:rPr>
              <a:t>Doerfler</a:t>
            </a:r>
            <a:r>
              <a:rPr lang="zh-TW" altLang="en-US" sz="2800" b="1" dirty="0">
                <a:solidFill>
                  <a:prstClr val="black"/>
                </a:solidFill>
                <a:latin typeface="微軟正黑體" panose="020B0604030504040204" pitchFamily="34" charset="-120"/>
                <a:ea typeface="微軟正黑體" panose="020B0604030504040204" pitchFamily="34" charset="-120"/>
              </a:rPr>
              <a:t>說明消費者在單折兩面的菜單上，會將注意力集中在菜單對角線上方的位置</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pic>
        <p:nvPicPr>
          <p:cNvPr id="12" name="圖片 11"/>
          <p:cNvPicPr/>
          <p:nvPr/>
        </p:nvPicPr>
        <p:blipFill>
          <a:blip r:embed="rId3"/>
          <a:stretch>
            <a:fillRect/>
          </a:stretch>
        </p:blipFill>
        <p:spPr>
          <a:xfrm>
            <a:off x="6507731" y="2958277"/>
            <a:ext cx="5357697" cy="3749917"/>
          </a:xfrm>
          <a:prstGeom prst="rect">
            <a:avLst/>
          </a:prstGeom>
        </p:spPr>
      </p:pic>
      <p:sp>
        <p:nvSpPr>
          <p:cNvPr id="19" name="矩形 18"/>
          <p:cNvSpPr/>
          <p:nvPr/>
        </p:nvSpPr>
        <p:spPr>
          <a:xfrm>
            <a:off x="377601" y="3290501"/>
            <a:ext cx="5232186" cy="1384995"/>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最有影響力的區域位於右頁中間的正</a:t>
            </a:r>
            <a:r>
              <a:rPr lang="zh-TW" altLang="en-US" sz="2800" b="1" dirty="0" smtClean="0">
                <a:solidFill>
                  <a:prstClr val="black"/>
                </a:solidFill>
                <a:latin typeface="微軟正黑體" panose="020B0604030504040204" pitchFamily="34" charset="-120"/>
                <a:ea typeface="微軟正黑體" panose="020B0604030504040204" pitchFamily="34" charset="-120"/>
              </a:rPr>
              <a:t>上方（</a:t>
            </a:r>
            <a:r>
              <a:rPr lang="en-US" altLang="zh-TW" sz="2800" b="1" dirty="0">
                <a:solidFill>
                  <a:prstClr val="black"/>
                </a:solidFill>
                <a:latin typeface="微軟正黑體" panose="020B0604030504040204" pitchFamily="34" charset="-120"/>
                <a:ea typeface="微軟正黑體" panose="020B0604030504040204" pitchFamily="34" charset="-120"/>
              </a:rPr>
              <a:t>Livingston</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1978</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402523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135580" cy="1384995"/>
          </a:xfrm>
          <a:prstGeom prst="rect">
            <a:avLst/>
          </a:prstGeom>
        </p:spPr>
        <p:txBody>
          <a:bodyPr wrap="square">
            <a:spAutoFit/>
          </a:bodyPr>
          <a:lstStyle/>
          <a:p>
            <a:pPr marL="457200" indent="-457200">
              <a:spcAft>
                <a:spcPts val="0"/>
              </a:spcAft>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NRA / Gallup</a:t>
            </a:r>
            <a:r>
              <a:rPr lang="zh-TW" altLang="en-US" sz="2800" b="1" dirty="0">
                <a:solidFill>
                  <a:prstClr val="black"/>
                </a:solidFill>
                <a:latin typeface="微軟正黑體" panose="020B0604030504040204" pitchFamily="34" charset="-120"/>
                <a:ea typeface="微軟正黑體" panose="020B0604030504040204" pitchFamily="34" charset="-120"/>
              </a:rPr>
              <a:t>研究使用一個紅外線瞳孔反射眼動追踪系統，來記錄受試者的掃描路徑</a:t>
            </a:r>
            <a:r>
              <a:rPr lang="zh-TW" altLang="en-US" sz="2800" b="1" dirty="0" smtClean="0">
                <a:solidFill>
                  <a:prstClr val="black"/>
                </a:solidFill>
                <a:latin typeface="微軟正黑體" panose="020B0604030504040204" pitchFamily="34" charset="-120"/>
                <a:ea typeface="微軟正黑體" panose="020B0604030504040204" pitchFamily="34" charset="-120"/>
              </a:rPr>
              <a:t>，在兩面菜單中，顯示</a:t>
            </a:r>
            <a:r>
              <a:rPr lang="zh-TW" altLang="en-US" sz="2800" b="1" dirty="0">
                <a:solidFill>
                  <a:prstClr val="black"/>
                </a:solidFill>
                <a:latin typeface="微軟正黑體" panose="020B0604030504040204" pitchFamily="34" charset="-120"/>
                <a:ea typeface="微軟正黑體" panose="020B0604030504040204" pitchFamily="34" charset="-120"/>
              </a:rPr>
              <a:t>了</a:t>
            </a:r>
            <a:r>
              <a:rPr lang="zh-TW" altLang="en-US" sz="2800" b="1" dirty="0" smtClean="0">
                <a:solidFill>
                  <a:prstClr val="black"/>
                </a:solidFill>
                <a:latin typeface="微軟正黑體" panose="020B0604030504040204" pitchFamily="34" charset="-120"/>
                <a:ea typeface="微軟正黑體" panose="020B0604030504040204" pitchFamily="34" charset="-120"/>
              </a:rPr>
              <a:t>像書本閱讀模式一樣的路徑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Gallup, 1987)</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pic>
        <p:nvPicPr>
          <p:cNvPr id="13" name="圖片 12"/>
          <p:cNvPicPr/>
          <p:nvPr/>
        </p:nvPicPr>
        <p:blipFill>
          <a:blip r:embed="rId3"/>
          <a:stretch>
            <a:fillRect/>
          </a:stretch>
        </p:blipFill>
        <p:spPr>
          <a:xfrm>
            <a:off x="6426653" y="3158333"/>
            <a:ext cx="5133975" cy="3495309"/>
          </a:xfrm>
          <a:prstGeom prst="rect">
            <a:avLst/>
          </a:prstGeom>
        </p:spPr>
      </p:pic>
    </p:spTree>
    <p:extLst>
      <p:ext uri="{BB962C8B-B14F-4D97-AF65-F5344CB8AC3E}">
        <p14:creationId xmlns:p14="http://schemas.microsoft.com/office/powerpoint/2010/main" val="1610409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13558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人們執行視覺搜尋的位置和順序，受其執行任務的目的影響</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Buswell</a:t>
            </a:r>
            <a:r>
              <a:rPr lang="en-US" altLang="zh-TW" sz="2800" b="1" dirty="0">
                <a:solidFill>
                  <a:prstClr val="black"/>
                </a:solidFill>
                <a:latin typeface="微軟正黑體" panose="020B0604030504040204" pitchFamily="34" charset="-120"/>
                <a:ea typeface="微軟正黑體" panose="020B0604030504040204" pitchFamily="34" charset="-120"/>
              </a:rPr>
              <a:t>, 1935, </a:t>
            </a:r>
            <a:r>
              <a:rPr lang="en-US" altLang="zh-TW" sz="2800" b="1" dirty="0" err="1">
                <a:solidFill>
                  <a:prstClr val="black"/>
                </a:solidFill>
                <a:latin typeface="微軟正黑體" panose="020B0604030504040204" pitchFamily="34" charset="-120"/>
                <a:ea typeface="微軟正黑體" panose="020B0604030504040204" pitchFamily="34" charset="-120"/>
              </a:rPr>
              <a:t>Yarbus</a:t>
            </a:r>
            <a:r>
              <a:rPr lang="en-US" altLang="zh-TW" sz="2800" b="1" dirty="0">
                <a:solidFill>
                  <a:prstClr val="black"/>
                </a:solidFill>
                <a:latin typeface="微軟正黑體" panose="020B0604030504040204" pitchFamily="34" charset="-120"/>
                <a:ea typeface="微軟正黑體" panose="020B0604030504040204" pitchFamily="34" charset="-120"/>
              </a:rPr>
              <a:t>, 1967)</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425049" y="3368132"/>
            <a:ext cx="11135580" cy="2246769"/>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en-US" altLang="zh-TW" sz="2800" b="1" dirty="0" err="1" smtClean="0">
                <a:solidFill>
                  <a:prstClr val="black"/>
                </a:solidFill>
                <a:latin typeface="微軟正黑體" panose="020B0604030504040204" pitchFamily="34" charset="-120"/>
                <a:ea typeface="微軟正黑體" panose="020B0604030504040204" pitchFamily="34" charset="-120"/>
              </a:rPr>
              <a:t>Yarbus</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solidFill>
                  <a:prstClr val="black"/>
                </a:solidFill>
                <a:latin typeface="微軟正黑體" panose="020B0604030504040204" pitchFamily="34" charset="-120"/>
                <a:ea typeface="微軟正黑體" panose="020B0604030504040204" pitchFamily="34" charset="-120"/>
              </a:rPr>
              <a:t>實驗中，它給受測者看一個插畫，裡面是一群坐在客聽的人，有的坐著有的站著，當要求受試者搜尋插畫中社會地位高的人時，他的搜尋路徑結果與要求受試者推測插圖中的某些人為何站立時產生的掃描路徑不同</a:t>
            </a:r>
          </a:p>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當人們有不同的觀看的目的時，他們將擁有不同的掃描</a:t>
            </a:r>
            <a:r>
              <a:rPr lang="zh-TW" altLang="en-US" sz="2800" b="1" dirty="0" smtClean="0">
                <a:solidFill>
                  <a:prstClr val="black"/>
                </a:solidFill>
                <a:latin typeface="微軟正黑體" panose="020B0604030504040204" pitchFamily="34" charset="-120"/>
                <a:ea typeface="微軟正黑體" panose="020B0604030504040204" pitchFamily="34" charset="-120"/>
              </a:rPr>
              <a:t>路徑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0985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2300826"/>
            <a:ext cx="10105151" cy="954107"/>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受測者</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smtClean="0">
                <a:latin typeface="微軟正黑體" panose="020B0604030504040204" pitchFamily="34" charset="-120"/>
                <a:ea typeface="微軟正黑體" panose="020B0604030504040204" pitchFamily="34" charset="-120"/>
              </a:rPr>
              <a:t>27</a:t>
            </a:r>
            <a:r>
              <a:rPr lang="zh-TW" altLang="en-US" sz="2800" b="1" dirty="0" smtClean="0">
                <a:latin typeface="微軟正黑體" panose="020B0604030504040204" pitchFamily="34" charset="-120"/>
                <a:ea typeface="微軟正黑體" panose="020B0604030504040204" pitchFamily="34" charset="-120"/>
              </a:rPr>
              <a:t>名</a:t>
            </a:r>
            <a:endParaRPr lang="zh-TW" altLang="en-US" sz="2800" b="1" dirty="0">
              <a:latin typeface="微軟正黑體" panose="020B0604030504040204" pitchFamily="34" charset="-120"/>
              <a:ea typeface="微軟正黑體" panose="020B0604030504040204" pitchFamily="34" charset="-120"/>
            </a:endParaRPr>
          </a:p>
          <a:p>
            <a:endParaRPr lang="en-US" altLang="zh-TW" sz="28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800961" y="3013715"/>
            <a:ext cx="7427493" cy="954107"/>
          </a:xfrm>
          <a:prstGeom prst="rect">
            <a:avLst/>
          </a:prstGeom>
        </p:spPr>
        <p:txBody>
          <a:bodyPr wrap="square">
            <a:spAutoFit/>
          </a:bodyPr>
          <a:lstStyle/>
          <a:p>
            <a:pPr marL="457200" indent="-457200">
              <a:spcAft>
                <a:spcPts val="0"/>
              </a:spcAft>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美國一所大學的心理學</a:t>
            </a:r>
            <a:r>
              <a:rPr lang="zh-TW" altLang="en-US" sz="2800" b="1" dirty="0" smtClean="0">
                <a:latin typeface="微軟正黑體" panose="020B0604030504040204" pitchFamily="34" charset="-120"/>
                <a:ea typeface="微軟正黑體" panose="020B0604030504040204" pitchFamily="34" charset="-120"/>
              </a:rPr>
              <a:t>系</a:t>
            </a:r>
            <a:endParaRPr lang="en-US" altLang="zh-TW" sz="2800" b="1" dirty="0" smtClean="0">
              <a:latin typeface="微軟正黑體" panose="020B0604030504040204" pitchFamily="34" charset="-120"/>
              <a:ea typeface="微軟正黑體" panose="020B0604030504040204" pitchFamily="34" charset="-120"/>
            </a:endParaRPr>
          </a:p>
          <a:p>
            <a:pPr marL="457200" indent="-457200">
              <a:spcAft>
                <a:spcPts val="0"/>
              </a:spcAft>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本科系的大學生、研究生和教職員工</a:t>
            </a:r>
            <a:endParaRPr lang="zh-TW" altLang="zh-TW" sz="2800" b="1" dirty="0">
              <a:latin typeface="微軟正黑體" panose="020B0604030504040204" pitchFamily="34" charset="-120"/>
              <a:ea typeface="微軟正黑體" panose="020B0604030504040204" pitchFamily="34" charset="-120"/>
            </a:endParaRPr>
          </a:p>
        </p:txBody>
      </p:sp>
      <p:sp>
        <p:nvSpPr>
          <p:cNvPr id="12" name="圓角矩形 11"/>
          <p:cNvSpPr/>
          <p:nvPr/>
        </p:nvSpPr>
        <p:spPr>
          <a:xfrm>
            <a:off x="800961" y="5442856"/>
            <a:ext cx="10389326" cy="785842"/>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smtClean="0">
                <a:solidFill>
                  <a:prstClr val="black"/>
                </a:solidFill>
                <a:latin typeface="微軟正黑體" panose="020B0604030504040204" pitchFamily="34" charset="-120"/>
                <a:ea typeface="微軟正黑體" panose="020B0604030504040204" pitchFamily="34" charset="-120"/>
              </a:rPr>
              <a:t>因為眼</a:t>
            </a:r>
            <a:r>
              <a:rPr lang="zh-TW" altLang="en-US" sz="2800" b="1" dirty="0">
                <a:solidFill>
                  <a:prstClr val="black"/>
                </a:solidFill>
                <a:latin typeface="微軟正黑體" panose="020B0604030504040204" pitchFamily="34" charset="-120"/>
                <a:ea typeface="微軟正黑體" panose="020B0604030504040204" pitchFamily="34" charset="-120"/>
              </a:rPr>
              <a:t>動儀上的</a:t>
            </a:r>
            <a:r>
              <a:rPr lang="zh-TW" altLang="en-US" sz="2800" b="1" dirty="0" smtClean="0">
                <a:solidFill>
                  <a:prstClr val="black"/>
                </a:solidFill>
                <a:latin typeface="微軟正黑體" panose="020B0604030504040204" pitchFamily="34" charset="-120"/>
                <a:ea typeface="微軟正黑體" panose="020B0604030504040204" pitchFamily="34" charset="-120"/>
              </a:rPr>
              <a:t>校準問題</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最後只有分析</a:t>
            </a:r>
            <a:r>
              <a:rPr lang="en-US" altLang="zh-TW" sz="2800" b="1" dirty="0">
                <a:solidFill>
                  <a:prstClr val="black"/>
                </a:solidFill>
                <a:latin typeface="微軟正黑體" panose="020B0604030504040204" pitchFamily="34" charset="-120"/>
                <a:ea typeface="微軟正黑體" panose="020B0604030504040204" pitchFamily="34" charset="-120"/>
              </a:rPr>
              <a:t>25</a:t>
            </a:r>
            <a:r>
              <a:rPr lang="zh-TW" altLang="en-US" sz="2800" b="1" dirty="0">
                <a:solidFill>
                  <a:prstClr val="black"/>
                </a:solidFill>
                <a:latin typeface="微軟正黑體" panose="020B0604030504040204" pitchFamily="34" charset="-120"/>
                <a:ea typeface="微軟正黑體" panose="020B0604030504040204" pitchFamily="34" charset="-120"/>
              </a:rPr>
              <a:t>個樣本數</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8180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1679987"/>
            <a:ext cx="2181497" cy="523220"/>
          </a:xfrm>
          <a:prstGeom prst="rect">
            <a:avLst/>
          </a:prstGeom>
        </p:spPr>
        <p:txBody>
          <a:bodyPr wrap="square">
            <a:spAutoFit/>
          </a:bodyPr>
          <a:lstStyle/>
          <a:p>
            <a:r>
              <a:rPr lang="en-US" altLang="zh-TW" sz="2800" b="1" dirty="0" smtClean="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800961" y="3201188"/>
            <a:ext cx="9039497" cy="954107"/>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鏡頭</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：將受測者視網膜區域上所觀看</a:t>
            </a:r>
            <a:r>
              <a:rPr lang="zh-TW" altLang="en-US" sz="2800" b="1" dirty="0" smtClean="0">
                <a:latin typeface="微軟正黑體" panose="020B0604030504040204" pitchFamily="34" charset="-120"/>
                <a:ea typeface="微軟正黑體" panose="020B0604030504040204" pitchFamily="34" charset="-120"/>
              </a:rPr>
              <a:t>的位置傳回</a:t>
            </a:r>
            <a:r>
              <a:rPr lang="zh-TW" altLang="en-US" sz="2800" b="1" dirty="0">
                <a:latin typeface="微軟正黑體" panose="020B0604030504040204" pitchFamily="34" charset="-120"/>
                <a:ea typeface="微軟正黑體" panose="020B0604030504040204" pitchFamily="34" charset="-120"/>
              </a:rPr>
              <a:t>電腦，用來計算受測者的注視</a:t>
            </a:r>
            <a:r>
              <a:rPr lang="zh-TW" altLang="en-US" sz="2800" b="1" dirty="0" smtClean="0">
                <a:latin typeface="微軟正黑體" panose="020B0604030504040204" pitchFamily="34" charset="-120"/>
                <a:ea typeface="微軟正黑體" panose="020B0604030504040204" pitchFamily="34" charset="-120"/>
              </a:rPr>
              <a:t>點</a:t>
            </a:r>
            <a:endParaRPr lang="zh-TW" altLang="zh-TW"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800961" y="2390681"/>
            <a:ext cx="10134094" cy="523220"/>
          </a:xfrm>
          <a:prstGeom prst="rect">
            <a:avLst/>
          </a:prstGeom>
        </p:spPr>
        <p:txBody>
          <a:bodyPr wrap="square">
            <a:spAutoFit/>
          </a:bodyPr>
          <a:lstStyle/>
          <a:p>
            <a:pPr marL="457200" lvl="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iScan</a:t>
            </a:r>
            <a:r>
              <a:rPr lang="en-US" altLang="zh-TW" sz="2800" b="1" dirty="0">
                <a:solidFill>
                  <a:prstClr val="black"/>
                </a:solidFill>
                <a:latin typeface="微軟正黑體" panose="020B0604030504040204" pitchFamily="34" charset="-120"/>
                <a:ea typeface="微軟正黑體" panose="020B0604030504040204" pitchFamily="34" charset="-120"/>
              </a:rPr>
              <a:t> EC501</a:t>
            </a:r>
            <a:r>
              <a:rPr lang="zh-TW" altLang="en-US" sz="2800" b="1" dirty="0">
                <a:solidFill>
                  <a:prstClr val="black"/>
                </a:solidFill>
                <a:latin typeface="微軟正黑體" panose="020B0604030504040204" pitchFamily="34" charset="-120"/>
                <a:ea typeface="微軟正黑體" panose="020B0604030504040204" pitchFamily="34" charset="-120"/>
              </a:rPr>
              <a:t>紅外線瞳孔</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角膜反射眼動追踪</a:t>
            </a:r>
            <a:r>
              <a:rPr lang="zh-TW" altLang="en-US" sz="2800" b="1" dirty="0" smtClean="0">
                <a:solidFill>
                  <a:prstClr val="black"/>
                </a:solidFill>
                <a:latin typeface="微軟正黑體" panose="020B0604030504040204" pitchFamily="34" charset="-120"/>
                <a:ea typeface="微軟正黑體" panose="020B0604030504040204" pitchFamily="34" charset="-120"/>
              </a:rPr>
              <a:t>系統</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800960" y="4442582"/>
            <a:ext cx="9039497" cy="954107"/>
          </a:xfrm>
          <a:prstGeom prst="rect">
            <a:avLst/>
          </a:prstGeom>
        </p:spPr>
        <p:txBody>
          <a:bodyPr wrap="square">
            <a:spAutoFit/>
          </a:bodyPr>
          <a:lstStyle/>
          <a:p>
            <a:pPr>
              <a:spcAft>
                <a:spcPts val="0"/>
              </a:spcAft>
            </a:pPr>
            <a:r>
              <a:rPr lang="zh-TW" altLang="en-US" sz="2800" b="1" dirty="0">
                <a:latin typeface="微軟正黑體" panose="020B0604030504040204" pitchFamily="34" charset="-120"/>
                <a:ea typeface="微軟正黑體" panose="020B0604030504040204" pitchFamily="34" charset="-120"/>
              </a:rPr>
              <a:t>鏡頭</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：將受測</a:t>
            </a:r>
            <a:r>
              <a:rPr lang="zh-TW" altLang="en-US" sz="2800" b="1" dirty="0" smtClean="0">
                <a:latin typeface="微軟正黑體" panose="020B0604030504040204" pitchFamily="34" charset="-120"/>
                <a:ea typeface="微軟正黑體" panose="020B0604030504040204" pitchFamily="34" charset="-120"/>
              </a:rPr>
              <a:t>者的視線</a:t>
            </a:r>
            <a:r>
              <a:rPr lang="zh-TW" altLang="en-US" sz="2800" b="1" dirty="0">
                <a:latin typeface="微軟正黑體" panose="020B0604030504040204" pitchFamily="34" charset="-120"/>
                <a:ea typeface="微軟正黑體" panose="020B0604030504040204" pitchFamily="34" charset="-120"/>
              </a:rPr>
              <a:t>範圍反映在</a:t>
            </a:r>
            <a:r>
              <a:rPr lang="en-US" altLang="zh-TW" sz="2800" b="1" dirty="0">
                <a:latin typeface="微軟正黑體" panose="020B0604030504040204" pitchFamily="34" charset="-120"/>
                <a:ea typeface="微軟正黑體" panose="020B0604030504040204" pitchFamily="34" charset="-120"/>
              </a:rPr>
              <a:t>NTSC TV </a:t>
            </a:r>
            <a:r>
              <a:rPr lang="zh-TW" altLang="en-US" sz="2800" b="1" dirty="0">
                <a:latin typeface="微軟正黑體" panose="020B0604030504040204" pitchFamily="34" charset="-120"/>
                <a:ea typeface="微軟正黑體" panose="020B0604030504040204" pitchFamily="34" charset="-120"/>
              </a:rPr>
              <a:t>和 </a:t>
            </a:r>
            <a:r>
              <a:rPr lang="en-US" altLang="zh-TW" sz="2800" b="1" dirty="0">
                <a:latin typeface="微軟正黑體" panose="020B0604030504040204" pitchFamily="34" charset="-120"/>
                <a:ea typeface="微軟正黑體" panose="020B0604030504040204" pitchFamily="34" charset="-120"/>
              </a:rPr>
              <a:t>DVR</a:t>
            </a:r>
            <a:r>
              <a:rPr lang="zh-TW" altLang="en-US" sz="2800" b="1" dirty="0">
                <a:latin typeface="微軟正黑體" panose="020B0604030504040204" pitchFamily="34" charset="-120"/>
                <a:ea typeface="微軟正黑體" panose="020B0604030504040204" pitchFamily="34" charset="-120"/>
              </a:rPr>
              <a:t>的紀錄影像上</a:t>
            </a:r>
            <a:r>
              <a:rPr lang="zh-TW" altLang="en-US" sz="2800" b="1" dirty="0" smtClean="0">
                <a:latin typeface="微軟正黑體" panose="020B0604030504040204" pitchFamily="34" charset="-120"/>
                <a:ea typeface="微軟正黑體" panose="020B0604030504040204" pitchFamily="34" charset="-120"/>
              </a:rPr>
              <a:t>中</a:t>
            </a:r>
            <a:endParaRPr lang="zh-TW" altLang="en-US" sz="2800" b="1" dirty="0">
              <a:latin typeface="微軟正黑體" panose="020B0604030504040204" pitchFamily="34" charset="-120"/>
              <a:ea typeface="微軟正黑體" panose="020B0604030504040204" pitchFamily="34" charset="-120"/>
            </a:endParaRPr>
          </a:p>
        </p:txBody>
      </p:sp>
      <p:sp>
        <p:nvSpPr>
          <p:cNvPr id="20" name="圓角矩形 19"/>
          <p:cNvSpPr/>
          <p:nvPr/>
        </p:nvSpPr>
        <p:spPr>
          <a:xfrm>
            <a:off x="627017" y="5683976"/>
            <a:ext cx="10759669" cy="785842"/>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結合兩個鏡頭的輸出資料，視線範圍的交會點就是受測者的注視點</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45092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19669</TotalTime>
  <Words>2669</Words>
  <Application>Microsoft Office PowerPoint</Application>
  <PresentationFormat>寬螢幕</PresentationFormat>
  <Paragraphs>200</Paragraphs>
  <Slides>28</Slides>
  <Notes>28</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28</vt:i4>
      </vt:variant>
    </vt:vector>
  </HeadingPairs>
  <TitlesOfParts>
    <vt:vector size="37" baseType="lpstr">
      <vt:lpstr>等线</vt:lpstr>
      <vt:lpstr>微軟正黑體</vt:lpstr>
      <vt:lpstr>新細明體</vt:lpstr>
      <vt:lpstr>Arial</vt:lpstr>
      <vt:lpstr>Calibri</vt:lpstr>
      <vt:lpstr>Calibri Light</vt:lpstr>
      <vt:lpstr>Cambria Math</vt:lpstr>
      <vt:lpstr>Wingdings</vt:lpstr>
      <vt:lpstr>Office 佈景主題</vt:lpstr>
      <vt:lpstr>Eye movements on restaurant menus: A revisitation on gaze motion and consumer scanpaths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 陳</cp:lastModifiedBy>
  <cp:revision>252</cp:revision>
  <dcterms:created xsi:type="dcterms:W3CDTF">2019-09-16T01:58:32Z</dcterms:created>
  <dcterms:modified xsi:type="dcterms:W3CDTF">2019-10-22T12:22:22Z</dcterms:modified>
</cp:coreProperties>
</file>